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sldIdLst>
    <p:sldId id="256" r:id="rId2"/>
    <p:sldId id="282" r:id="rId3"/>
    <p:sldId id="745" r:id="rId4"/>
    <p:sldId id="752" r:id="rId5"/>
    <p:sldId id="754" r:id="rId6"/>
    <p:sldId id="755" r:id="rId7"/>
    <p:sldId id="753" r:id="rId8"/>
    <p:sldId id="756" r:id="rId9"/>
    <p:sldId id="746" r:id="rId10"/>
    <p:sldId id="747" r:id="rId11"/>
    <p:sldId id="748" r:id="rId12"/>
    <p:sldId id="749" r:id="rId13"/>
    <p:sldId id="750" r:id="rId14"/>
    <p:sldId id="602" r:id="rId15"/>
    <p:sldId id="273" r:id="rId16"/>
    <p:sldId id="274" r:id="rId17"/>
    <p:sldId id="275" r:id="rId18"/>
    <p:sldId id="27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45"/>
            <p14:sldId id="752"/>
            <p14:sldId id="754"/>
            <p14:sldId id="755"/>
            <p14:sldId id="753"/>
            <p14:sldId id="756"/>
            <p14:sldId id="746"/>
            <p14:sldId id="747"/>
            <p14:sldId id="748"/>
            <p14:sldId id="749"/>
            <p14:sldId id="750"/>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6" autoAdjust="0"/>
    <p:restoredTop sz="96447" autoAdjust="0"/>
  </p:normalViewPr>
  <p:slideViewPr>
    <p:cSldViewPr snapToGrid="0">
      <p:cViewPr varScale="1">
        <p:scale>
          <a:sx n="85" d="100"/>
          <a:sy n="85" d="100"/>
        </p:scale>
        <p:origin x="756" y="12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4"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2020-11-09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composition of linear maps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composition of linear maps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composition of linear maps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composition of linear maps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composition of linear maps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composition of linear maps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composition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composition of linear maps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composition of linear maps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composition of linear maps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composition of linear maps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6.wmf"/><Relationship Id="rId3" Type="http://schemas.microsoft.com/office/2007/relationships/media" Target="../media/media11.m4a"/><Relationship Id="rId7" Type="http://schemas.openxmlformats.org/officeDocument/2006/relationships/image" Target="../media/image13.wmf"/><Relationship Id="rId12" Type="http://schemas.openxmlformats.org/officeDocument/2006/relationships/oleObject" Target="../embeddings/oleObject8.bin"/><Relationship Id="rId2" Type="http://schemas.openxmlformats.org/officeDocument/2006/relationships/tags" Target="../tags/tag9.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5.wmf"/><Relationship Id="rId5" Type="http://schemas.openxmlformats.org/officeDocument/2006/relationships/slideLayout" Target="../slideLayouts/slideLayout2.xml"/><Relationship Id="rId10" Type="http://schemas.openxmlformats.org/officeDocument/2006/relationships/oleObject" Target="../embeddings/oleObject7.bin"/><Relationship Id="rId4" Type="http://schemas.openxmlformats.org/officeDocument/2006/relationships/audio" Target="../media/media11.m4a"/><Relationship Id="rId9" Type="http://schemas.openxmlformats.org/officeDocument/2006/relationships/image" Target="../media/image14.wmf"/><Relationship Id="rId1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20.wmf"/><Relationship Id="rId3" Type="http://schemas.microsoft.com/office/2007/relationships/media" Target="../media/media12.m4a"/><Relationship Id="rId7" Type="http://schemas.openxmlformats.org/officeDocument/2006/relationships/image" Target="../media/image17.wmf"/><Relationship Id="rId12" Type="http://schemas.openxmlformats.org/officeDocument/2006/relationships/oleObject" Target="../embeddings/oleObject12.bin"/><Relationship Id="rId2" Type="http://schemas.openxmlformats.org/officeDocument/2006/relationships/tags" Target="../tags/tag10.xml"/><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19.wmf"/><Relationship Id="rId5" Type="http://schemas.openxmlformats.org/officeDocument/2006/relationships/slideLayout" Target="../slideLayouts/slideLayout2.xml"/><Relationship Id="rId10" Type="http://schemas.openxmlformats.org/officeDocument/2006/relationships/oleObject" Target="../embeddings/oleObject11.bin"/><Relationship Id="rId4" Type="http://schemas.openxmlformats.org/officeDocument/2006/relationships/audio" Target="../media/media12.m4a"/><Relationship Id="rId9" Type="http://schemas.openxmlformats.org/officeDocument/2006/relationships/image" Target="../media/image18.wmf"/><Relationship Id="rId1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24.wmf"/><Relationship Id="rId18" Type="http://schemas.openxmlformats.org/officeDocument/2006/relationships/oleObject" Target="../embeddings/oleObject19.bin"/><Relationship Id="rId3" Type="http://schemas.microsoft.com/office/2007/relationships/media" Target="../media/media13.m4a"/><Relationship Id="rId7" Type="http://schemas.openxmlformats.org/officeDocument/2006/relationships/image" Target="../media/image21.wmf"/><Relationship Id="rId12" Type="http://schemas.openxmlformats.org/officeDocument/2006/relationships/oleObject" Target="../embeddings/oleObject16.bin"/><Relationship Id="rId17" Type="http://schemas.openxmlformats.org/officeDocument/2006/relationships/image" Target="../media/image26.wmf"/><Relationship Id="rId2" Type="http://schemas.openxmlformats.org/officeDocument/2006/relationships/tags" Target="../tags/tag11.xml"/><Relationship Id="rId16" Type="http://schemas.openxmlformats.org/officeDocument/2006/relationships/oleObject" Target="../embeddings/oleObject18.bin"/><Relationship Id="rId20" Type="http://schemas.openxmlformats.org/officeDocument/2006/relationships/image" Target="../media/image8.png"/><Relationship Id="rId1" Type="http://schemas.openxmlformats.org/officeDocument/2006/relationships/vmlDrawing" Target="../drawings/vmlDrawing4.vml"/><Relationship Id="rId6" Type="http://schemas.openxmlformats.org/officeDocument/2006/relationships/oleObject" Target="../embeddings/oleObject13.bin"/><Relationship Id="rId11" Type="http://schemas.openxmlformats.org/officeDocument/2006/relationships/image" Target="../media/image23.wmf"/><Relationship Id="rId5" Type="http://schemas.openxmlformats.org/officeDocument/2006/relationships/slideLayout" Target="../slideLayouts/slideLayout2.xml"/><Relationship Id="rId15" Type="http://schemas.openxmlformats.org/officeDocument/2006/relationships/image" Target="../media/image25.wmf"/><Relationship Id="rId10" Type="http://schemas.openxmlformats.org/officeDocument/2006/relationships/oleObject" Target="../embeddings/oleObject15.bin"/><Relationship Id="rId19" Type="http://schemas.openxmlformats.org/officeDocument/2006/relationships/image" Target="../media/image27.wmf"/><Relationship Id="rId4" Type="http://schemas.openxmlformats.org/officeDocument/2006/relationships/audio" Target="../media/media13.m4a"/><Relationship Id="rId9" Type="http://schemas.openxmlformats.org/officeDocument/2006/relationships/image" Target="../media/image22.wmf"/><Relationship Id="rId14" Type="http://schemas.openxmlformats.org/officeDocument/2006/relationships/oleObject" Target="../embeddings/oleObject17.bin"/></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3" Type="http://schemas.microsoft.com/office/2007/relationships/media" Target="../media/media8.m4a"/><Relationship Id="rId7" Type="http://schemas.openxmlformats.org/officeDocument/2006/relationships/image" Target="../media/image9.wmf"/><Relationship Id="rId12" Type="http://schemas.openxmlformats.org/officeDocument/2006/relationships/oleObject" Target="../embeddings/oleObject4.bin"/><Relationship Id="rId2" Type="http://schemas.openxmlformats.org/officeDocument/2006/relationships/tags" Target="../tags/tag6.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8.m4a"/><Relationship Id="rId9" Type="http://schemas.openxmlformats.org/officeDocument/2006/relationships/image" Target="../media/image10.wmf"/><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8.9 The composition of linear maps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2FD112F1-4309-424E-98AF-80CB37864D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3708"/>
    </mc:Choice>
    <mc:Fallback>
      <p:transition spd="slow" advTm="13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matrix is the composition of matrices?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Recall that if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a</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a</a:t>
            </a:r>
            <a:r>
              <a:rPr lang="en-US" i="1" baseline="-25000"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a:t>
            </a:r>
            <a:r>
              <a:rPr lang="en-US" dirty="0"/>
              <a:t>then </a:t>
            </a:r>
            <a:r>
              <a:rPr lang="en-US" i="1" dirty="0">
                <a:solidFill>
                  <a:prstClr val="white"/>
                </a:solidFill>
                <a:latin typeface="Times New Roman" panose="02020603050405020304" pitchFamily="18" charset="0"/>
              </a:rPr>
              <a:t>A</a:t>
            </a:r>
            <a:r>
              <a:rPr lang="en-US" b="1" dirty="0">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b="1" dirty="0">
                <a:solidFill>
                  <a:prstClr val="white"/>
                </a:solidFill>
                <a:latin typeface="Times New Roman" panose="02020603050405020304" pitchFamily="18" charset="0"/>
              </a:rPr>
              <a:t>a</a:t>
            </a:r>
            <a:r>
              <a:rPr lang="en-US" baseline="-25000" dirty="0">
                <a:solidFill>
                  <a:prstClr val="white"/>
                </a:solidFill>
                <a:latin typeface="Times New Roman" panose="02020603050405020304" pitchFamily="18" charset="0"/>
              </a:rPr>
              <a:t>1</a:t>
            </a:r>
            <a:r>
              <a:rPr lang="en-US" b="1" dirty="0">
                <a:latin typeface="Times New Roman" panose="02020603050405020304" pitchFamily="18" charset="0"/>
              </a:rPr>
              <a:t> </a:t>
            </a:r>
            <a:r>
              <a:rPr lang="en-US" dirty="0">
                <a:latin typeface="Times New Roman" panose="02020603050405020304" pitchFamily="18" charset="0"/>
              </a:rPr>
              <a:t>+</a:t>
            </a:r>
            <a:r>
              <a:rPr lang="en-US" b="1" dirty="0">
                <a:latin typeface="Times New Roman" panose="02020603050405020304" pitchFamily="18" charset="0"/>
              </a:rPr>
              <a:t> </a:t>
            </a:r>
            <a:r>
              <a:rPr lang="en-US" dirty="0">
                <a:solidFill>
                  <a:prstClr val="white"/>
                </a:solidFill>
                <a:latin typeface="Times New Roman" panose="02020603050405020304" pitchFamily="18" charset="0"/>
              </a:rPr>
              <a:t>··· + </a:t>
            </a:r>
            <a:r>
              <a:rPr lang="en-US" i="1" dirty="0" err="1">
                <a:latin typeface="Times New Roman" panose="02020603050405020304" pitchFamily="18" charset="0"/>
              </a:rPr>
              <a:t>u</a:t>
            </a:r>
            <a:r>
              <a:rPr lang="en-US" i="1" baseline="-25000" dirty="0" err="1">
                <a:solidFill>
                  <a:prstClr val="white"/>
                </a:solidFill>
                <a:latin typeface="Times New Roman" panose="02020603050405020304" pitchFamily="18" charset="0"/>
              </a:rPr>
              <a:t>n</a:t>
            </a:r>
            <a:r>
              <a:rPr lang="en-US" b="1" dirty="0" err="1">
                <a:solidFill>
                  <a:prstClr val="white"/>
                </a:solidFill>
                <a:latin typeface="Times New Roman" panose="02020603050405020304" pitchFamily="18" charset="0"/>
              </a:rPr>
              <a:t>a</a:t>
            </a:r>
            <a:r>
              <a:rPr lang="en-US" i="1" baseline="-25000" dirty="0" err="1">
                <a:solidFill>
                  <a:prstClr val="white"/>
                </a:solidFill>
                <a:latin typeface="Times New Roman" panose="02020603050405020304" pitchFamily="18" charset="0"/>
              </a:rPr>
              <a:t>n</a:t>
            </a:r>
            <a:r>
              <a:rPr lang="en-US" dirty="0"/>
              <a:t>, so</a:t>
            </a:r>
          </a:p>
          <a:p>
            <a:pPr marL="0" indent="0">
              <a:buNone/>
            </a:pPr>
            <a:r>
              <a:rPr lang="en-US" sz="2200" i="1" dirty="0">
                <a:solidFill>
                  <a:prstClr val="white"/>
                </a:solidFill>
                <a:latin typeface="Times New Roman" panose="02020603050405020304" pitchFamily="18" charset="0"/>
              </a:rPr>
              <a:t>	 </a:t>
            </a:r>
            <a:r>
              <a:rPr lang="en-US" sz="2200" dirty="0">
                <a:solidFill>
                  <a:schemeClr val="bg1"/>
                </a:solidFill>
                <a:latin typeface="Times New Roman" panose="02020603050405020304" pitchFamily="18" charset="0"/>
              </a:rPr>
              <a:t>(</a:t>
            </a:r>
            <a:r>
              <a:rPr lang="en-US" sz="2200" i="1" dirty="0">
                <a:solidFill>
                  <a:prstClr val="white"/>
                </a:solidFill>
                <a:latin typeface="Times New Roman" panose="02020603050405020304" pitchFamily="18" charset="0"/>
              </a:rPr>
              <a:t>B</a:t>
            </a:r>
            <a:r>
              <a:rPr lang="en-US" sz="2200" i="1" dirty="0">
                <a:solidFill>
                  <a:schemeClr val="bg1"/>
                </a:solidFill>
                <a:latin typeface="Times New Roman" panose="02020603050405020304" pitchFamily="18" charset="0"/>
              </a:rPr>
              <a:t>A</a:t>
            </a:r>
            <a:r>
              <a:rPr lang="en-US" sz="2200" dirty="0">
                <a:solidFill>
                  <a:schemeClr val="bg1"/>
                </a:solidFill>
                <a:latin typeface="Times New Roman" panose="02020603050405020304" pitchFamily="18" charset="0"/>
              </a:rPr>
              <a:t>)</a:t>
            </a:r>
            <a:r>
              <a:rPr lang="en-US" sz="2200" b="1" dirty="0">
                <a:solidFill>
                  <a:schemeClr val="bg1"/>
                </a:solidFill>
                <a:latin typeface="Times New Roman" panose="02020603050405020304" pitchFamily="18" charset="0"/>
              </a:rPr>
              <a:t>u</a:t>
            </a:r>
            <a:r>
              <a:rPr lang="en-US" sz="2200" dirty="0">
                <a:solidFill>
                  <a:schemeClr val="bg1"/>
                </a:solidFill>
                <a:latin typeface="Times New Roman" panose="02020603050405020304" pitchFamily="18" charset="0"/>
              </a:rPr>
              <a:t> =</a:t>
            </a:r>
            <a:r>
              <a:rPr lang="en-US" sz="2200" i="1" dirty="0">
                <a:solidFill>
                  <a:prstClr val="white"/>
                </a:solidFill>
                <a:latin typeface="Times New Roman" panose="02020603050405020304" pitchFamily="18" charset="0"/>
              </a:rPr>
              <a:t> B</a:t>
            </a:r>
            <a:r>
              <a:rPr lang="en-US" sz="2200" dirty="0">
                <a:solidFill>
                  <a:schemeClr val="bg1"/>
                </a:solidFill>
                <a:latin typeface="Times New Roman" panose="02020603050405020304" pitchFamily="18" charset="0"/>
              </a:rPr>
              <a:t>(</a:t>
            </a:r>
            <a:r>
              <a:rPr lang="en-US" sz="2200" i="1" dirty="0">
                <a:solidFill>
                  <a:schemeClr val="bg1"/>
                </a:solidFill>
                <a:latin typeface="Times New Roman" panose="02020603050405020304" pitchFamily="18" charset="0"/>
              </a:rPr>
              <a:t>A</a:t>
            </a:r>
            <a:r>
              <a:rPr lang="en-US" sz="2200" b="1" dirty="0">
                <a:solidFill>
                  <a:schemeClr val="bg1"/>
                </a:solidFill>
                <a:latin typeface="Times New Roman" panose="02020603050405020304" pitchFamily="18" charset="0"/>
              </a:rPr>
              <a:t>u</a:t>
            </a:r>
            <a:r>
              <a:rPr lang="en-US" sz="2200" dirty="0">
                <a:solidFill>
                  <a:schemeClr val="bg1"/>
                </a:solidFill>
                <a:latin typeface="Times New Roman" panose="02020603050405020304" pitchFamily="18" charset="0"/>
              </a:rPr>
              <a:t>)	= </a:t>
            </a:r>
            <a:r>
              <a:rPr lang="en-US" sz="2200" i="1" dirty="0">
                <a:solidFill>
                  <a:schemeClr val="bg1"/>
                </a:solidFill>
                <a:latin typeface="Times New Roman" panose="02020603050405020304" pitchFamily="18" charset="0"/>
              </a:rPr>
              <a:t>B</a:t>
            </a:r>
            <a:r>
              <a:rPr lang="en-US" sz="2200" dirty="0">
                <a:solidFill>
                  <a:schemeClr val="bg1"/>
                </a:solidFill>
                <a:latin typeface="Times New Roman" panose="02020603050405020304" pitchFamily="18" charset="0"/>
              </a:rPr>
              <a:t>(</a:t>
            </a:r>
            <a:r>
              <a:rPr lang="en-US" sz="2200" i="1" dirty="0">
                <a:solidFill>
                  <a:schemeClr val="bg1"/>
                </a:solidFill>
                <a:latin typeface="Times New Roman" panose="02020603050405020304" pitchFamily="18" charset="0"/>
              </a:rPr>
              <a:t>u</a:t>
            </a:r>
            <a:r>
              <a:rPr lang="en-US" sz="2200" baseline="-25000" dirty="0">
                <a:solidFill>
                  <a:schemeClr val="bg1"/>
                </a:solidFill>
                <a:latin typeface="Times New Roman" panose="02020603050405020304" pitchFamily="18" charset="0"/>
              </a:rPr>
              <a:t>1</a:t>
            </a:r>
            <a:r>
              <a:rPr lang="en-US" sz="2200" b="1" dirty="0">
                <a:solidFill>
                  <a:schemeClr val="bg1"/>
                </a:solidFill>
                <a:latin typeface="Times New Roman" panose="02020603050405020304" pitchFamily="18" charset="0"/>
              </a:rPr>
              <a:t>a</a:t>
            </a:r>
            <a:r>
              <a:rPr lang="en-US" sz="2200" baseline="-25000" dirty="0">
                <a:solidFill>
                  <a:schemeClr val="bg1"/>
                </a:solidFill>
                <a:latin typeface="Times New Roman" panose="02020603050405020304" pitchFamily="18" charset="0"/>
              </a:rPr>
              <a:t>1</a:t>
            </a:r>
            <a:r>
              <a:rPr lang="en-US" sz="2200" b="1" dirty="0">
                <a:solidFill>
                  <a:schemeClr val="bg1"/>
                </a:solidFill>
                <a:latin typeface="Times New Roman" panose="02020603050405020304" pitchFamily="18" charset="0"/>
              </a:rPr>
              <a:t> </a:t>
            </a:r>
            <a:r>
              <a:rPr lang="en-US" sz="2200" dirty="0">
                <a:solidFill>
                  <a:schemeClr val="bg1"/>
                </a:solidFill>
                <a:latin typeface="Times New Roman" panose="02020603050405020304" pitchFamily="18" charset="0"/>
              </a:rPr>
              <a:t>+</a:t>
            </a:r>
            <a:r>
              <a:rPr lang="en-US" sz="2200" b="1" dirty="0">
                <a:solidFill>
                  <a:schemeClr val="bg1"/>
                </a:solidFill>
                <a:latin typeface="Times New Roman" panose="02020603050405020304" pitchFamily="18" charset="0"/>
              </a:rPr>
              <a:t> </a:t>
            </a:r>
            <a:r>
              <a:rPr lang="en-US" sz="2200" dirty="0">
                <a:solidFill>
                  <a:schemeClr val="bg1"/>
                </a:solidFill>
                <a:latin typeface="Times New Roman" panose="02020603050405020304" pitchFamily="18" charset="0"/>
              </a:rPr>
              <a:t>··· + </a:t>
            </a:r>
            <a:r>
              <a:rPr lang="en-US" sz="2200" i="1" dirty="0" err="1">
                <a:solidFill>
                  <a:schemeClr val="bg1"/>
                </a:solidFill>
                <a:latin typeface="Times New Roman" panose="02020603050405020304" pitchFamily="18" charset="0"/>
              </a:rPr>
              <a:t>u</a:t>
            </a:r>
            <a:r>
              <a:rPr lang="en-US" sz="2200" i="1" baseline="-25000" dirty="0" err="1">
                <a:solidFill>
                  <a:schemeClr val="bg1"/>
                </a:solidFill>
                <a:latin typeface="Times New Roman" panose="02020603050405020304" pitchFamily="18" charset="0"/>
              </a:rPr>
              <a:t>n</a:t>
            </a:r>
            <a:r>
              <a:rPr lang="en-US" sz="2200" b="1" dirty="0" err="1">
                <a:solidFill>
                  <a:schemeClr val="bg1"/>
                </a:solidFill>
                <a:latin typeface="Times New Roman" panose="02020603050405020304" pitchFamily="18" charset="0"/>
              </a:rPr>
              <a:t>a</a:t>
            </a:r>
            <a:r>
              <a:rPr lang="en-US" sz="2200" i="1" baseline="-25000" dirty="0" err="1">
                <a:solidFill>
                  <a:schemeClr val="bg1"/>
                </a:solidFill>
                <a:latin typeface="Times New Roman" panose="02020603050405020304" pitchFamily="18" charset="0"/>
              </a:rPr>
              <a:t>n</a:t>
            </a:r>
            <a:r>
              <a:rPr lang="en-US" sz="2200" dirty="0">
                <a:solidFill>
                  <a:schemeClr val="bg1"/>
                </a:solidFill>
                <a:latin typeface="Times New Roman" panose="02020603050405020304" pitchFamily="18" charset="0"/>
              </a:rPr>
              <a:t>)</a:t>
            </a:r>
          </a:p>
          <a:p>
            <a:pPr marL="0" indent="0">
              <a:buNone/>
            </a:pPr>
            <a:r>
              <a:rPr lang="en-US" dirty="0">
                <a:latin typeface="Times New Roman" panose="02020603050405020304" pitchFamily="18" charset="0"/>
              </a:rPr>
              <a:t>		</a:t>
            </a:r>
            <a:r>
              <a:rPr lang="en-US" sz="2200" dirty="0">
                <a:solidFill>
                  <a:schemeClr val="bg1"/>
                </a:solidFill>
                <a:latin typeface="Times New Roman" panose="02020603050405020304" pitchFamily="18" charset="0"/>
              </a:rPr>
              <a:t>	= </a:t>
            </a:r>
            <a:r>
              <a:rPr lang="en-US" sz="2200" i="1" dirty="0">
                <a:solidFill>
                  <a:schemeClr val="bg1"/>
                </a:solidFill>
                <a:latin typeface="Times New Roman" panose="02020603050405020304" pitchFamily="18" charset="0"/>
              </a:rPr>
              <a:t>u</a:t>
            </a:r>
            <a:r>
              <a:rPr lang="en-US" sz="2200" baseline="-25000" dirty="0">
                <a:solidFill>
                  <a:schemeClr val="bg1"/>
                </a:solidFill>
                <a:latin typeface="Times New Roman" panose="02020603050405020304" pitchFamily="18" charset="0"/>
              </a:rPr>
              <a:t>1</a:t>
            </a:r>
            <a:r>
              <a:rPr lang="en-US" sz="2200" i="1" dirty="0">
                <a:solidFill>
                  <a:schemeClr val="bg1"/>
                </a:solidFill>
                <a:latin typeface="Times New Roman" panose="02020603050405020304" pitchFamily="18" charset="0"/>
              </a:rPr>
              <a:t>B</a:t>
            </a:r>
            <a:r>
              <a:rPr lang="en-US" sz="2200" b="1" dirty="0">
                <a:solidFill>
                  <a:schemeClr val="bg1"/>
                </a:solidFill>
                <a:latin typeface="Times New Roman" panose="02020603050405020304" pitchFamily="18" charset="0"/>
              </a:rPr>
              <a:t>a</a:t>
            </a:r>
            <a:r>
              <a:rPr lang="en-US" sz="2200" baseline="-25000" dirty="0">
                <a:solidFill>
                  <a:schemeClr val="bg1"/>
                </a:solidFill>
                <a:latin typeface="Times New Roman" panose="02020603050405020304" pitchFamily="18" charset="0"/>
              </a:rPr>
              <a:t>1</a:t>
            </a:r>
            <a:r>
              <a:rPr lang="en-US" sz="2200" b="1" dirty="0">
                <a:solidFill>
                  <a:schemeClr val="bg1"/>
                </a:solidFill>
                <a:latin typeface="Times New Roman" panose="02020603050405020304" pitchFamily="18" charset="0"/>
              </a:rPr>
              <a:t> </a:t>
            </a:r>
            <a:r>
              <a:rPr lang="en-US" sz="2200" dirty="0">
                <a:solidFill>
                  <a:schemeClr val="bg1"/>
                </a:solidFill>
                <a:latin typeface="Times New Roman" panose="02020603050405020304" pitchFamily="18" charset="0"/>
              </a:rPr>
              <a:t>+</a:t>
            </a:r>
            <a:r>
              <a:rPr lang="en-US" sz="2200" b="1" dirty="0">
                <a:solidFill>
                  <a:schemeClr val="bg1"/>
                </a:solidFill>
                <a:latin typeface="Times New Roman" panose="02020603050405020304" pitchFamily="18" charset="0"/>
              </a:rPr>
              <a:t> </a:t>
            </a:r>
            <a:r>
              <a:rPr lang="en-US" sz="2200" dirty="0">
                <a:solidFill>
                  <a:schemeClr val="bg1"/>
                </a:solidFill>
                <a:latin typeface="Times New Roman" panose="02020603050405020304" pitchFamily="18" charset="0"/>
              </a:rPr>
              <a:t>··· + </a:t>
            </a:r>
            <a:r>
              <a:rPr lang="en-US" sz="2200" i="1" dirty="0" err="1">
                <a:solidFill>
                  <a:schemeClr val="bg1"/>
                </a:solidFill>
                <a:latin typeface="Times New Roman" panose="02020603050405020304" pitchFamily="18" charset="0"/>
              </a:rPr>
              <a:t>u</a:t>
            </a:r>
            <a:r>
              <a:rPr lang="en-US" sz="2200" i="1" baseline="-25000" dirty="0" err="1">
                <a:solidFill>
                  <a:schemeClr val="bg1"/>
                </a:solidFill>
                <a:latin typeface="Times New Roman" panose="02020603050405020304" pitchFamily="18" charset="0"/>
              </a:rPr>
              <a:t>n</a:t>
            </a:r>
            <a:r>
              <a:rPr lang="en-US" sz="2200" i="1" dirty="0" err="1">
                <a:solidFill>
                  <a:schemeClr val="bg1"/>
                </a:solidFill>
                <a:latin typeface="Times New Roman" panose="02020603050405020304" pitchFamily="18" charset="0"/>
              </a:rPr>
              <a:t>B</a:t>
            </a:r>
            <a:r>
              <a:rPr lang="en-US" sz="2200" b="1" dirty="0" err="1">
                <a:solidFill>
                  <a:schemeClr val="bg1"/>
                </a:solidFill>
                <a:latin typeface="Times New Roman" panose="02020603050405020304" pitchFamily="18" charset="0"/>
              </a:rPr>
              <a:t>a</a:t>
            </a:r>
            <a:r>
              <a:rPr lang="en-US" sz="2200" i="1" baseline="-25000" dirty="0" err="1">
                <a:solidFill>
                  <a:schemeClr val="bg1"/>
                </a:solidFill>
                <a:latin typeface="Times New Roman" panose="02020603050405020304" pitchFamily="18" charset="0"/>
              </a:rPr>
              <a:t>n</a:t>
            </a:r>
            <a:endParaRPr lang="en-US" i="1" baseline="-25000" dirty="0">
              <a:latin typeface="Times New Roman" panose="02020603050405020304" pitchFamily="18" charset="0"/>
            </a:endParaRPr>
          </a:p>
          <a:p>
            <a:pPr marL="0" indent="0">
              <a:buNone/>
            </a:pPr>
            <a:r>
              <a:rPr lang="en-US" sz="2200" i="1" baseline="-25000" dirty="0">
                <a:solidFill>
                  <a:schemeClr val="bg1"/>
                </a:solidFill>
                <a:latin typeface="Times New Roman" panose="02020603050405020304" pitchFamily="18" charset="0"/>
              </a:rPr>
              <a:t>			</a:t>
            </a:r>
            <a:r>
              <a:rPr lang="en-US" sz="2200" dirty="0">
                <a:solidFill>
                  <a:schemeClr val="bg1"/>
                </a:solidFill>
                <a:latin typeface="Times New Roman" panose="02020603050405020304" pitchFamily="18" charset="0"/>
              </a:rPr>
              <a:t>= (</a:t>
            </a:r>
            <a:r>
              <a:rPr lang="en-US" sz="2200" i="1" dirty="0">
                <a:solidFill>
                  <a:schemeClr val="bg1"/>
                </a:solidFill>
                <a:latin typeface="Times New Roman" panose="02020603050405020304" pitchFamily="18" charset="0"/>
              </a:rPr>
              <a:t>B</a:t>
            </a:r>
            <a:r>
              <a:rPr lang="en-US" sz="2200" b="1" dirty="0">
                <a:solidFill>
                  <a:schemeClr val="bg1"/>
                </a:solidFill>
                <a:latin typeface="Times New Roman" panose="02020603050405020304" pitchFamily="18" charset="0"/>
              </a:rPr>
              <a:t>a</a:t>
            </a:r>
            <a:r>
              <a:rPr lang="en-US" sz="2200" baseline="-25000" dirty="0">
                <a:solidFill>
                  <a:schemeClr val="bg1"/>
                </a:solidFill>
                <a:latin typeface="Times New Roman" panose="02020603050405020304" pitchFamily="18" charset="0"/>
              </a:rPr>
              <a:t>1</a:t>
            </a:r>
            <a:r>
              <a:rPr lang="en-US" sz="2200" dirty="0">
                <a:solidFill>
                  <a:schemeClr val="bg1"/>
                </a:solidFill>
                <a:latin typeface="Times New Roman" panose="02020603050405020304" pitchFamily="18" charset="0"/>
              </a:rPr>
              <a:t> ··· </a:t>
            </a:r>
            <a:r>
              <a:rPr lang="en-US" sz="2200" i="1" dirty="0">
                <a:solidFill>
                  <a:schemeClr val="bg1"/>
                </a:solidFill>
                <a:latin typeface="Times New Roman" panose="02020603050405020304" pitchFamily="18" charset="0"/>
              </a:rPr>
              <a:t>B</a:t>
            </a:r>
            <a:r>
              <a:rPr lang="en-US" sz="2200" b="1" dirty="0">
                <a:solidFill>
                  <a:schemeClr val="bg1"/>
                </a:solidFill>
                <a:latin typeface="Times New Roman" panose="02020603050405020304" pitchFamily="18" charset="0"/>
              </a:rPr>
              <a:t>a</a:t>
            </a:r>
            <a:r>
              <a:rPr lang="en-US" sz="2200" i="1" baseline="-25000" dirty="0">
                <a:solidFill>
                  <a:schemeClr val="bg1"/>
                </a:solidFill>
                <a:latin typeface="Times New Roman" panose="02020603050405020304" pitchFamily="18" charset="0"/>
              </a:rPr>
              <a:t>n</a:t>
            </a:r>
            <a:r>
              <a:rPr lang="en-US" sz="2200" dirty="0">
                <a:solidFill>
                  <a:schemeClr val="bg1"/>
                </a:solidFill>
                <a:latin typeface="Times New Roman" panose="02020603050405020304" pitchFamily="18" charset="0"/>
              </a:rPr>
              <a:t>)</a:t>
            </a:r>
            <a:r>
              <a:rPr lang="en-US" sz="2200" b="1" dirty="0">
                <a:solidFill>
                  <a:schemeClr val="bg1"/>
                </a:solidFill>
                <a:latin typeface="Times New Roman" panose="02020603050405020304" pitchFamily="18" charset="0"/>
              </a:rPr>
              <a:t>u</a:t>
            </a:r>
          </a:p>
          <a:p>
            <a:pPr marL="0" indent="0">
              <a:buNone/>
            </a:pPr>
            <a:endParaRPr lang="en-US" b="1" dirty="0">
              <a:latin typeface="Times New Roman" panose="02020603050405020304" pitchFamily="18" charset="0"/>
            </a:endParaRPr>
          </a:p>
          <a:p>
            <a:r>
              <a:rPr lang="en-US" dirty="0"/>
              <a:t>Thus, if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a</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b="1" dirty="0">
                <a:solidFill>
                  <a:prstClr val="white"/>
                </a:solidFill>
                <a:latin typeface="Times New Roman" panose="02020603050405020304" pitchFamily="18" charset="0"/>
              </a:rPr>
              <a:t>a</a:t>
            </a:r>
            <a:r>
              <a:rPr lang="en-US" i="1" baseline="-25000" dirty="0">
                <a:solidFill>
                  <a:prstClr val="white"/>
                </a:solidFill>
                <a:latin typeface="Times New Roman" panose="02020603050405020304" pitchFamily="18" charset="0"/>
              </a:rPr>
              <a:t>n</a:t>
            </a:r>
            <a:r>
              <a:rPr lang="en-US" dirty="0">
                <a:solidFill>
                  <a:prstClr val="white"/>
                </a:solidFill>
                <a:latin typeface="Times New Roman" panose="02020603050405020304" pitchFamily="18" charset="0"/>
              </a:rPr>
              <a:t>) </a:t>
            </a:r>
            <a:r>
              <a:rPr lang="en-US" dirty="0"/>
              <a:t>then </a:t>
            </a:r>
            <a:r>
              <a:rPr lang="en-US" i="1" dirty="0">
                <a:solidFill>
                  <a:prstClr val="white"/>
                </a:solidFill>
                <a:latin typeface="Times New Roman" panose="02020603050405020304" pitchFamily="18" charset="0"/>
              </a:rPr>
              <a:t>BA</a:t>
            </a:r>
            <a:r>
              <a:rPr lang="en-US" sz="2200" dirty="0">
                <a:solidFill>
                  <a:schemeClr val="bg1"/>
                </a:solidFill>
                <a:latin typeface="Times New Roman" panose="02020603050405020304" pitchFamily="18" charset="0"/>
              </a:rPr>
              <a:t> = (</a:t>
            </a:r>
            <a:r>
              <a:rPr lang="en-US" sz="2200" i="1" dirty="0">
                <a:solidFill>
                  <a:schemeClr val="bg1"/>
                </a:solidFill>
                <a:latin typeface="Times New Roman" panose="02020603050405020304" pitchFamily="18" charset="0"/>
              </a:rPr>
              <a:t>B</a:t>
            </a:r>
            <a:r>
              <a:rPr lang="en-US" sz="2200" b="1" dirty="0">
                <a:solidFill>
                  <a:schemeClr val="bg1"/>
                </a:solidFill>
                <a:latin typeface="Times New Roman" panose="02020603050405020304" pitchFamily="18" charset="0"/>
              </a:rPr>
              <a:t>a</a:t>
            </a:r>
            <a:r>
              <a:rPr lang="en-US" sz="2200" baseline="-25000" dirty="0">
                <a:solidFill>
                  <a:schemeClr val="bg1"/>
                </a:solidFill>
                <a:latin typeface="Times New Roman" panose="02020603050405020304" pitchFamily="18" charset="0"/>
              </a:rPr>
              <a:t>1</a:t>
            </a:r>
            <a:r>
              <a:rPr lang="en-US" sz="2200" dirty="0">
                <a:solidFill>
                  <a:schemeClr val="bg1"/>
                </a:solidFill>
                <a:latin typeface="Times New Roman" panose="02020603050405020304" pitchFamily="18" charset="0"/>
              </a:rPr>
              <a:t> ··· </a:t>
            </a:r>
            <a:r>
              <a:rPr lang="en-US" sz="2200" i="1" dirty="0">
                <a:solidFill>
                  <a:schemeClr val="bg1"/>
                </a:solidFill>
                <a:latin typeface="Times New Roman" panose="02020603050405020304" pitchFamily="18" charset="0"/>
              </a:rPr>
              <a:t>B</a:t>
            </a:r>
            <a:r>
              <a:rPr lang="en-US" sz="2200" b="1" dirty="0">
                <a:solidFill>
                  <a:schemeClr val="bg1"/>
                </a:solidFill>
                <a:latin typeface="Times New Roman" panose="02020603050405020304" pitchFamily="18" charset="0"/>
              </a:rPr>
              <a:t>a</a:t>
            </a:r>
            <a:r>
              <a:rPr lang="en-US" sz="2200" i="1" baseline="-25000" dirty="0">
                <a:solidFill>
                  <a:schemeClr val="bg1"/>
                </a:solidFill>
                <a:latin typeface="Times New Roman" panose="02020603050405020304" pitchFamily="18" charset="0"/>
              </a:rPr>
              <a:t>n</a:t>
            </a:r>
            <a:r>
              <a:rPr lang="en-US" sz="2200" dirty="0">
                <a:solidFill>
                  <a:schemeClr val="bg1"/>
                </a:solidFill>
                <a:latin typeface="Times New Roman" panose="02020603050405020304" pitchFamily="18" charset="0"/>
              </a:rPr>
              <a:t>)</a:t>
            </a:r>
            <a:r>
              <a:rPr lang="en-US" dirty="0"/>
              <a:t>,</a:t>
            </a:r>
            <a:br>
              <a:rPr lang="en-US" dirty="0"/>
            </a:br>
            <a:r>
              <a:rPr lang="en-US" dirty="0"/>
              <a:t>	that is, multiply each column vector of</a:t>
            </a:r>
            <a:r>
              <a:rPr lang="en-US" i="1" dirty="0"/>
              <a:t> </a:t>
            </a:r>
            <a:r>
              <a:rPr lang="en-US" i="1" dirty="0">
                <a:latin typeface="Times New Roman" panose="02020603050405020304" pitchFamily="18" charset="0"/>
              </a:rPr>
              <a:t>A</a:t>
            </a:r>
            <a:r>
              <a:rPr lang="en-US" dirty="0"/>
              <a:t> by</a:t>
            </a:r>
            <a:r>
              <a:rPr lang="en-US" i="1" dirty="0"/>
              <a:t> </a:t>
            </a:r>
            <a:r>
              <a:rPr lang="en-US" i="1" dirty="0">
                <a:latin typeface="Times New Roman" panose="02020603050405020304" pitchFamily="18" charset="0"/>
              </a:rPr>
              <a:t>B</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composition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3A6DBC80-BE9F-4FB0-BA44-E87A377A91C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8870728"/>
      </p:ext>
    </p:extLst>
  </p:cSld>
  <p:clrMapOvr>
    <a:masterClrMapping/>
  </p:clrMapOvr>
  <mc:AlternateContent xmlns:mc="http://schemas.openxmlformats.org/markup-compatibility/2006">
    <mc:Choice xmlns:p14="http://schemas.microsoft.com/office/powerpoint/2010/main" Requires="p14">
      <p:transition spd="slow" p14:dur="2000" advTm="196831"/>
    </mc:Choice>
    <mc:Fallback>
      <p:transition spd="slow" advTm="196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matrix is the composition of matrices?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For example, consider these two matrices:</a:t>
            </a:r>
            <a:endParaRPr lang="en-US" sz="2200" b="1" dirty="0">
              <a:solidFill>
                <a:schemeClr val="bg1"/>
              </a:solidFill>
              <a:latin typeface="Times New Roman" panose="02020603050405020304" pitchFamily="18" charset="0"/>
            </a:endParaRPr>
          </a:p>
          <a:p>
            <a:pPr marL="0" indent="0">
              <a:buNone/>
            </a:pPr>
            <a:endParaRPr lang="en-US" b="1" dirty="0">
              <a:latin typeface="Times New Roman" panose="02020603050405020304" pitchFamily="18" charset="0"/>
            </a:endParaRPr>
          </a:p>
          <a:p>
            <a:endParaRPr lang="en-US" dirty="0"/>
          </a:p>
          <a:p>
            <a:endParaRPr lang="en-US" dirty="0"/>
          </a:p>
          <a:p>
            <a:pPr marL="0" indent="0">
              <a:buNone/>
            </a:pPr>
            <a:endParaRPr lang="en-US" dirty="0"/>
          </a:p>
          <a:p>
            <a:r>
              <a:rPr lang="en-US" dirty="0"/>
              <a:t>We see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baseline="30000" dirty="0">
                <a:latin typeface="Times New Roman" panose="02020603050405020304" pitchFamily="18" charset="0"/>
              </a:rPr>
              <a:t>3</a:t>
            </a:r>
            <a:r>
              <a:rPr lang="en-US" b="1" dirty="0">
                <a:latin typeface="Times New Roman" panose="02020603050405020304" pitchFamily="18" charset="0"/>
              </a:rPr>
              <a:t> </a:t>
            </a:r>
            <a:r>
              <a:rPr lang="en-US" dirty="0">
                <a:latin typeface="Times New Roman" panose="02020603050405020304" pitchFamily="18" charset="0"/>
              </a:rPr>
              <a:t>→</a:t>
            </a:r>
            <a:r>
              <a:rPr lang="en-US" b="1" dirty="0">
                <a:latin typeface="Times New Roman" panose="02020603050405020304" pitchFamily="18" charset="0"/>
              </a:rPr>
              <a:t> R</a:t>
            </a:r>
            <a:r>
              <a:rPr lang="en-US" baseline="30000" dirty="0">
                <a:latin typeface="Times New Roman" panose="02020603050405020304" pitchFamily="18" charset="0"/>
              </a:rPr>
              <a:t>2</a:t>
            </a:r>
            <a:r>
              <a:rPr lang="en-US" dirty="0"/>
              <a:t> and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Times New Roman" panose="02020603050405020304" pitchFamily="18" charset="0"/>
              </a:rPr>
              <a:t>R</a:t>
            </a:r>
            <a:r>
              <a:rPr lang="en-US" baseline="30000" dirty="0">
                <a:latin typeface="Times New Roman" panose="02020603050405020304" pitchFamily="18" charset="0"/>
              </a:rPr>
              <a:t>2</a:t>
            </a:r>
            <a:r>
              <a:rPr lang="en-US" i="1" dirty="0">
                <a:latin typeface="Times New Roman" panose="02020603050405020304" pitchFamily="18" charset="0"/>
              </a:rPr>
              <a:t> </a:t>
            </a:r>
            <a:r>
              <a:rPr lang="en-US" dirty="0">
                <a:latin typeface="Times New Roman" panose="02020603050405020304" pitchFamily="18" charset="0"/>
              </a:rPr>
              <a:t>→</a:t>
            </a:r>
            <a:r>
              <a:rPr lang="en-US" b="1" dirty="0">
                <a:latin typeface="Times New Roman" panose="02020603050405020304" pitchFamily="18" charset="0"/>
              </a:rPr>
              <a:t> R</a:t>
            </a:r>
            <a:r>
              <a:rPr lang="en-US" baseline="30000" dirty="0">
                <a:latin typeface="Times New Roman" panose="02020603050405020304" pitchFamily="18" charset="0"/>
              </a:rPr>
              <a:t>4</a:t>
            </a:r>
            <a:r>
              <a:rPr lang="en-US" dirty="0"/>
              <a:t>, so </a:t>
            </a:r>
            <a:r>
              <a:rPr lang="en-US" i="1" dirty="0">
                <a:latin typeface="Times New Roman" panose="02020603050405020304" pitchFamily="18" charset="0"/>
              </a:rPr>
              <a:t>BA</a:t>
            </a:r>
            <a:r>
              <a:rPr lang="en-US" dirty="0">
                <a:latin typeface="Times New Roman" panose="02020603050405020304" pitchFamily="18" charset="0"/>
              </a:rPr>
              <a:t>:</a:t>
            </a:r>
            <a:r>
              <a:rPr lang="en-US" b="1" dirty="0">
                <a:latin typeface="Times New Roman" panose="02020603050405020304" pitchFamily="18" charset="0"/>
              </a:rPr>
              <a:t>R</a:t>
            </a:r>
            <a:r>
              <a:rPr lang="en-US" baseline="30000" dirty="0">
                <a:latin typeface="Times New Roman" panose="02020603050405020304" pitchFamily="18" charset="0"/>
              </a:rPr>
              <a:t>3</a:t>
            </a:r>
            <a:r>
              <a:rPr lang="en-US" b="1" dirty="0">
                <a:latin typeface="Times New Roman" panose="02020603050405020304" pitchFamily="18" charset="0"/>
              </a:rPr>
              <a:t> </a:t>
            </a:r>
            <a:r>
              <a:rPr lang="en-US" dirty="0">
                <a:latin typeface="Times New Roman" panose="02020603050405020304" pitchFamily="18" charset="0"/>
              </a:rPr>
              <a:t>→</a:t>
            </a:r>
            <a:r>
              <a:rPr lang="en-US" b="1" dirty="0">
                <a:latin typeface="Times New Roman" panose="02020603050405020304" pitchFamily="18" charset="0"/>
              </a:rPr>
              <a:t> R</a:t>
            </a:r>
            <a:r>
              <a:rPr lang="en-US" baseline="30000" dirty="0">
                <a:latin typeface="Times New Roman" panose="02020603050405020304" pitchFamily="18" charset="0"/>
              </a:rPr>
              <a:t>4</a:t>
            </a:r>
            <a:r>
              <a:rPr lang="en-US" dirty="0"/>
              <a:t> and</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composition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7" name="Object 6">
            <a:extLst>
              <a:ext uri="{FF2B5EF4-FFF2-40B4-BE49-F238E27FC236}">
                <a16:creationId xmlns:a16="http://schemas.microsoft.com/office/drawing/2014/main" id="{7ED5B267-C475-4AEA-916D-CFE0A1AE920C}"/>
              </a:ext>
            </a:extLst>
          </p:cNvPr>
          <p:cNvGraphicFramePr>
            <a:graphicFrameLocks noChangeAspect="1"/>
          </p:cNvGraphicFramePr>
          <p:nvPr>
            <p:extLst>
              <p:ext uri="{D42A27DB-BD31-4B8C-83A1-F6EECF244321}">
                <p14:modId xmlns:p14="http://schemas.microsoft.com/office/powerpoint/2010/main" val="3864563641"/>
              </p:ext>
            </p:extLst>
          </p:nvPr>
        </p:nvGraphicFramePr>
        <p:xfrm>
          <a:off x="2102692" y="2388318"/>
          <a:ext cx="2008129" cy="802896"/>
        </p:xfrm>
        <a:graphic>
          <a:graphicData uri="http://schemas.openxmlformats.org/presentationml/2006/ole">
            <mc:AlternateContent xmlns:mc="http://schemas.openxmlformats.org/markup-compatibility/2006">
              <mc:Choice xmlns:v="urn:schemas-microsoft-com:vml" Requires="v">
                <p:oleObj spid="_x0000_s480286" name="Equation" r:id="rId6" imgW="1143000" imgH="457200" progId="Equation.DSMT4">
                  <p:embed/>
                </p:oleObj>
              </mc:Choice>
              <mc:Fallback>
                <p:oleObj name="Equation" r:id="rId6" imgW="1143000" imgH="457200" progId="Equation.DSMT4">
                  <p:embed/>
                  <p:pic>
                    <p:nvPicPr>
                      <p:cNvPr id="0" name=""/>
                      <p:cNvPicPr/>
                      <p:nvPr/>
                    </p:nvPicPr>
                    <p:blipFill>
                      <a:blip r:embed="rId7"/>
                      <a:stretch>
                        <a:fillRect/>
                      </a:stretch>
                    </p:blipFill>
                    <p:spPr>
                      <a:xfrm>
                        <a:off x="2102692" y="2388318"/>
                        <a:ext cx="2008129" cy="802896"/>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AC7634AF-36CB-4E99-B9C3-3415664C8AFF}"/>
              </a:ext>
            </a:extLst>
          </p:cNvPr>
          <p:cNvGraphicFramePr>
            <a:graphicFrameLocks noChangeAspect="1"/>
          </p:cNvGraphicFramePr>
          <p:nvPr>
            <p:extLst>
              <p:ext uri="{D42A27DB-BD31-4B8C-83A1-F6EECF244321}">
                <p14:modId xmlns:p14="http://schemas.microsoft.com/office/powerpoint/2010/main" val="2349824560"/>
              </p:ext>
            </p:extLst>
          </p:nvPr>
        </p:nvGraphicFramePr>
        <p:xfrm>
          <a:off x="4432146" y="1987071"/>
          <a:ext cx="1718698" cy="1605391"/>
        </p:xfrm>
        <a:graphic>
          <a:graphicData uri="http://schemas.openxmlformats.org/presentationml/2006/ole">
            <mc:AlternateContent xmlns:mc="http://schemas.openxmlformats.org/markup-compatibility/2006">
              <mc:Choice xmlns:v="urn:schemas-microsoft-com:vml" Requires="v">
                <p:oleObj spid="_x0000_s480287" name="Equation" r:id="rId8" imgW="977760" imgH="914400" progId="Equation.DSMT4">
                  <p:embed/>
                </p:oleObj>
              </mc:Choice>
              <mc:Fallback>
                <p:oleObj name="Equation" r:id="rId8" imgW="977760" imgH="914400" progId="Equation.DSMT4">
                  <p:embed/>
                  <p:pic>
                    <p:nvPicPr>
                      <p:cNvPr id="7" name="Object 6">
                        <a:extLst>
                          <a:ext uri="{FF2B5EF4-FFF2-40B4-BE49-F238E27FC236}">
                            <a16:creationId xmlns:a16="http://schemas.microsoft.com/office/drawing/2014/main" id="{7ED5B267-C475-4AEA-916D-CFE0A1AE920C}"/>
                          </a:ext>
                        </a:extLst>
                      </p:cNvPr>
                      <p:cNvPicPr/>
                      <p:nvPr/>
                    </p:nvPicPr>
                    <p:blipFill>
                      <a:blip r:embed="rId9"/>
                      <a:stretch>
                        <a:fillRect/>
                      </a:stretch>
                    </p:blipFill>
                    <p:spPr>
                      <a:xfrm>
                        <a:off x="4432146" y="1987071"/>
                        <a:ext cx="1718698" cy="1605391"/>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F54A53DD-8D22-4CE0-A2FA-21CEEBD81299}"/>
              </a:ext>
            </a:extLst>
          </p:cNvPr>
          <p:cNvGraphicFramePr>
            <a:graphicFrameLocks noChangeAspect="1"/>
          </p:cNvGraphicFramePr>
          <p:nvPr>
            <p:extLst>
              <p:ext uri="{D42A27DB-BD31-4B8C-83A1-F6EECF244321}">
                <p14:modId xmlns:p14="http://schemas.microsoft.com/office/powerpoint/2010/main" val="4257104633"/>
              </p:ext>
            </p:extLst>
          </p:nvPr>
        </p:nvGraphicFramePr>
        <p:xfrm>
          <a:off x="191367" y="4081245"/>
          <a:ext cx="6624205" cy="1649557"/>
        </p:xfrm>
        <a:graphic>
          <a:graphicData uri="http://schemas.openxmlformats.org/presentationml/2006/ole">
            <mc:AlternateContent xmlns:mc="http://schemas.openxmlformats.org/markup-compatibility/2006">
              <mc:Choice xmlns:v="urn:schemas-microsoft-com:vml" Requires="v">
                <p:oleObj spid="_x0000_s480288" name="Equation" r:id="rId10" imgW="3771720" imgH="939600" progId="Equation.DSMT4">
                  <p:embed/>
                </p:oleObj>
              </mc:Choice>
              <mc:Fallback>
                <p:oleObj name="Equation" r:id="rId10" imgW="3771720" imgH="939600" progId="Equation.DSMT4">
                  <p:embed/>
                  <p:pic>
                    <p:nvPicPr>
                      <p:cNvPr id="7" name="Object 6">
                        <a:extLst>
                          <a:ext uri="{FF2B5EF4-FFF2-40B4-BE49-F238E27FC236}">
                            <a16:creationId xmlns:a16="http://schemas.microsoft.com/office/drawing/2014/main" id="{7ED5B267-C475-4AEA-916D-CFE0A1AE920C}"/>
                          </a:ext>
                        </a:extLst>
                      </p:cNvPr>
                      <p:cNvPicPr/>
                      <p:nvPr/>
                    </p:nvPicPr>
                    <p:blipFill>
                      <a:blip r:embed="rId11"/>
                      <a:stretch>
                        <a:fillRect/>
                      </a:stretch>
                    </p:blipFill>
                    <p:spPr>
                      <a:xfrm>
                        <a:off x="191367" y="4081245"/>
                        <a:ext cx="6624205" cy="164955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5FFD3B2-E829-4039-A433-48BBD692469D}"/>
              </a:ext>
            </a:extLst>
          </p:cNvPr>
          <p:cNvGraphicFramePr>
            <a:graphicFrameLocks noChangeAspect="1"/>
          </p:cNvGraphicFramePr>
          <p:nvPr>
            <p:extLst>
              <p:ext uri="{D42A27DB-BD31-4B8C-83A1-F6EECF244321}">
                <p14:modId xmlns:p14="http://schemas.microsoft.com/office/powerpoint/2010/main" val="2062138745"/>
              </p:ext>
            </p:extLst>
          </p:nvPr>
        </p:nvGraphicFramePr>
        <p:xfrm>
          <a:off x="6815572" y="4081245"/>
          <a:ext cx="2208068" cy="1604818"/>
        </p:xfrm>
        <a:graphic>
          <a:graphicData uri="http://schemas.openxmlformats.org/presentationml/2006/ole">
            <mc:AlternateContent xmlns:mc="http://schemas.openxmlformats.org/markup-compatibility/2006">
              <mc:Choice xmlns:v="urn:schemas-microsoft-com:vml" Requires="v">
                <p:oleObj spid="_x0000_s480289" name="Equation" r:id="rId12" imgW="1257120" imgH="914400" progId="Equation.DSMT4">
                  <p:embed/>
                </p:oleObj>
              </mc:Choice>
              <mc:Fallback>
                <p:oleObj name="Equation" r:id="rId12" imgW="1257120" imgH="914400" progId="Equation.DSMT4">
                  <p:embed/>
                  <p:pic>
                    <p:nvPicPr>
                      <p:cNvPr id="10" name="Object 9">
                        <a:extLst>
                          <a:ext uri="{FF2B5EF4-FFF2-40B4-BE49-F238E27FC236}">
                            <a16:creationId xmlns:a16="http://schemas.microsoft.com/office/drawing/2014/main" id="{F54A53DD-8D22-4CE0-A2FA-21CEEBD81299}"/>
                          </a:ext>
                        </a:extLst>
                      </p:cNvPr>
                      <p:cNvPicPr/>
                      <p:nvPr/>
                    </p:nvPicPr>
                    <p:blipFill>
                      <a:blip r:embed="rId13"/>
                      <a:stretch>
                        <a:fillRect/>
                      </a:stretch>
                    </p:blipFill>
                    <p:spPr>
                      <a:xfrm>
                        <a:off x="6815572" y="4081245"/>
                        <a:ext cx="2208068" cy="1604818"/>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48D66CCB-7B29-45BF-90A7-A38576B0922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3103750"/>
      </p:ext>
    </p:extLst>
  </p:cSld>
  <p:clrMapOvr>
    <a:masterClrMapping/>
  </p:clrMapOvr>
  <mc:AlternateContent xmlns:mc="http://schemas.openxmlformats.org/markup-compatibility/2006">
    <mc:Choice xmlns:p14="http://schemas.microsoft.com/office/powerpoint/2010/main" Requires="p14">
      <p:transition spd="slow" p14:dur="2000" advTm="93487"/>
    </mc:Choice>
    <mc:Fallback>
      <p:transition spd="slow" advTm="93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matrix is the composition of matrices?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There is a more algorithmic approach to finding the composition, or matrix-matrix product:</a:t>
            </a:r>
            <a:endParaRPr lang="en-US" sz="2200" b="1" dirty="0">
              <a:solidFill>
                <a:schemeClr val="bg1"/>
              </a:solidFill>
              <a:latin typeface="Times New Roman" panose="02020603050405020304" pitchFamily="18" charset="0"/>
            </a:endParaRPr>
          </a:p>
          <a:p>
            <a:pPr marL="0" indent="0">
              <a:buNone/>
            </a:pPr>
            <a:endParaRPr lang="en-US" b="1" dirty="0">
              <a:latin typeface="Times New Roman" panose="02020603050405020304" pitchFamily="18" charset="0"/>
            </a:endParaRPr>
          </a:p>
          <a:p>
            <a:endParaRPr lang="en-US" dirty="0"/>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The composition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7" name="Object 6">
            <a:extLst>
              <a:ext uri="{FF2B5EF4-FFF2-40B4-BE49-F238E27FC236}">
                <a16:creationId xmlns:a16="http://schemas.microsoft.com/office/drawing/2014/main" id="{7ED5B267-C475-4AEA-916D-CFE0A1AE920C}"/>
              </a:ext>
            </a:extLst>
          </p:cNvPr>
          <p:cNvGraphicFramePr>
            <a:graphicFrameLocks noChangeAspect="1"/>
          </p:cNvGraphicFramePr>
          <p:nvPr>
            <p:extLst>
              <p:ext uri="{D42A27DB-BD31-4B8C-83A1-F6EECF244321}">
                <p14:modId xmlns:p14="http://schemas.microsoft.com/office/powerpoint/2010/main" val="2113227653"/>
              </p:ext>
            </p:extLst>
          </p:nvPr>
        </p:nvGraphicFramePr>
        <p:xfrm>
          <a:off x="1794668" y="2627312"/>
          <a:ext cx="5554663" cy="1603375"/>
        </p:xfrm>
        <a:graphic>
          <a:graphicData uri="http://schemas.openxmlformats.org/presentationml/2006/ole">
            <mc:AlternateContent xmlns:mc="http://schemas.openxmlformats.org/markup-compatibility/2006">
              <mc:Choice xmlns:v="urn:schemas-microsoft-com:vml" Requires="v">
                <p:oleObj spid="_x0000_s481318" name="Equation" r:id="rId6" imgW="3162240" imgH="914400" progId="Equation.DSMT4">
                  <p:embed/>
                </p:oleObj>
              </mc:Choice>
              <mc:Fallback>
                <p:oleObj name="Equation" r:id="rId6" imgW="3162240" imgH="914400" progId="Equation.DSMT4">
                  <p:embed/>
                  <p:pic>
                    <p:nvPicPr>
                      <p:cNvPr id="7" name="Object 6">
                        <a:extLst>
                          <a:ext uri="{FF2B5EF4-FFF2-40B4-BE49-F238E27FC236}">
                            <a16:creationId xmlns:a16="http://schemas.microsoft.com/office/drawing/2014/main" id="{7ED5B267-C475-4AEA-916D-CFE0A1AE920C}"/>
                          </a:ext>
                        </a:extLst>
                      </p:cNvPr>
                      <p:cNvPicPr/>
                      <p:nvPr/>
                    </p:nvPicPr>
                    <p:blipFill>
                      <a:blip r:embed="rId7"/>
                      <a:stretch>
                        <a:fillRect/>
                      </a:stretch>
                    </p:blipFill>
                    <p:spPr>
                      <a:xfrm>
                        <a:off x="1794668" y="2627312"/>
                        <a:ext cx="5554663" cy="160337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F353B886-28B5-49B9-BA61-EA2CAF013498}"/>
              </a:ext>
            </a:extLst>
          </p:cNvPr>
          <p:cNvGraphicFramePr>
            <a:graphicFrameLocks noChangeAspect="1"/>
          </p:cNvGraphicFramePr>
          <p:nvPr>
            <p:extLst>
              <p:ext uri="{D42A27DB-BD31-4B8C-83A1-F6EECF244321}">
                <p14:modId xmlns:p14="http://schemas.microsoft.com/office/powerpoint/2010/main" val="1597431456"/>
              </p:ext>
            </p:extLst>
          </p:nvPr>
        </p:nvGraphicFramePr>
        <p:xfrm>
          <a:off x="2752902" y="4394200"/>
          <a:ext cx="557212" cy="290513"/>
        </p:xfrm>
        <a:graphic>
          <a:graphicData uri="http://schemas.openxmlformats.org/presentationml/2006/ole">
            <mc:AlternateContent xmlns:mc="http://schemas.openxmlformats.org/markup-compatibility/2006">
              <mc:Choice xmlns:v="urn:schemas-microsoft-com:vml" Requires="v">
                <p:oleObj spid="_x0000_s481319" name="Equation" r:id="rId8" imgW="317160" imgH="164880" progId="Equation.DSMT4">
                  <p:embed/>
                </p:oleObj>
              </mc:Choice>
              <mc:Fallback>
                <p:oleObj name="Equation" r:id="rId8" imgW="317160" imgH="164880" progId="Equation.DSMT4">
                  <p:embed/>
                  <p:pic>
                    <p:nvPicPr>
                      <p:cNvPr id="7" name="Object 6">
                        <a:extLst>
                          <a:ext uri="{FF2B5EF4-FFF2-40B4-BE49-F238E27FC236}">
                            <a16:creationId xmlns:a16="http://schemas.microsoft.com/office/drawing/2014/main" id="{7ED5B267-C475-4AEA-916D-CFE0A1AE920C}"/>
                          </a:ext>
                        </a:extLst>
                      </p:cNvPr>
                      <p:cNvPicPr/>
                      <p:nvPr/>
                    </p:nvPicPr>
                    <p:blipFill>
                      <a:blip r:embed="rId9"/>
                      <a:stretch>
                        <a:fillRect/>
                      </a:stretch>
                    </p:blipFill>
                    <p:spPr>
                      <a:xfrm>
                        <a:off x="2752902" y="4394200"/>
                        <a:ext cx="557212" cy="29051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32E7461D-3E42-425D-8B4B-DA4FF5677E52}"/>
              </a:ext>
            </a:extLst>
          </p:cNvPr>
          <p:cNvGraphicFramePr>
            <a:graphicFrameLocks noChangeAspect="1"/>
          </p:cNvGraphicFramePr>
          <p:nvPr>
            <p:extLst>
              <p:ext uri="{D42A27DB-BD31-4B8C-83A1-F6EECF244321}">
                <p14:modId xmlns:p14="http://schemas.microsoft.com/office/powerpoint/2010/main" val="1314576401"/>
              </p:ext>
            </p:extLst>
          </p:nvPr>
        </p:nvGraphicFramePr>
        <p:xfrm>
          <a:off x="4076171" y="3908953"/>
          <a:ext cx="534987" cy="312737"/>
        </p:xfrm>
        <a:graphic>
          <a:graphicData uri="http://schemas.openxmlformats.org/presentationml/2006/ole">
            <mc:AlternateContent xmlns:mc="http://schemas.openxmlformats.org/markup-compatibility/2006">
              <mc:Choice xmlns:v="urn:schemas-microsoft-com:vml" Requires="v">
                <p:oleObj spid="_x0000_s481320" name="Equation" r:id="rId10" imgW="304560" imgH="177480" progId="Equation.DSMT4">
                  <p:embed/>
                </p:oleObj>
              </mc:Choice>
              <mc:Fallback>
                <p:oleObj name="Equation" r:id="rId10" imgW="304560" imgH="177480" progId="Equation.DSMT4">
                  <p:embed/>
                  <p:pic>
                    <p:nvPicPr>
                      <p:cNvPr id="13" name="Object 12">
                        <a:extLst>
                          <a:ext uri="{FF2B5EF4-FFF2-40B4-BE49-F238E27FC236}">
                            <a16:creationId xmlns:a16="http://schemas.microsoft.com/office/drawing/2014/main" id="{F353B886-28B5-49B9-BA61-EA2CAF013498}"/>
                          </a:ext>
                        </a:extLst>
                      </p:cNvPr>
                      <p:cNvPicPr/>
                      <p:nvPr/>
                    </p:nvPicPr>
                    <p:blipFill>
                      <a:blip r:embed="rId11"/>
                      <a:stretch>
                        <a:fillRect/>
                      </a:stretch>
                    </p:blipFill>
                    <p:spPr>
                      <a:xfrm>
                        <a:off x="4076171" y="3908953"/>
                        <a:ext cx="534987" cy="31273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EF3EC2C-DFA0-45AE-B4A5-F0CC20003161}"/>
              </a:ext>
            </a:extLst>
          </p:cNvPr>
          <p:cNvGraphicFramePr>
            <a:graphicFrameLocks noChangeAspect="1"/>
          </p:cNvGraphicFramePr>
          <p:nvPr>
            <p:extLst>
              <p:ext uri="{D42A27DB-BD31-4B8C-83A1-F6EECF244321}">
                <p14:modId xmlns:p14="http://schemas.microsoft.com/office/powerpoint/2010/main" val="838897298"/>
              </p:ext>
            </p:extLst>
          </p:nvPr>
        </p:nvGraphicFramePr>
        <p:xfrm>
          <a:off x="6065485" y="4383088"/>
          <a:ext cx="534987" cy="312737"/>
        </p:xfrm>
        <a:graphic>
          <a:graphicData uri="http://schemas.openxmlformats.org/presentationml/2006/ole">
            <mc:AlternateContent xmlns:mc="http://schemas.openxmlformats.org/markup-compatibility/2006">
              <mc:Choice xmlns:v="urn:schemas-microsoft-com:vml" Requires="v">
                <p:oleObj spid="_x0000_s481321" name="Equation" r:id="rId12" imgW="304560" imgH="177480" progId="Equation.DSMT4">
                  <p:embed/>
                </p:oleObj>
              </mc:Choice>
              <mc:Fallback>
                <p:oleObj name="Equation" r:id="rId12" imgW="304560" imgH="177480" progId="Equation.DSMT4">
                  <p:embed/>
                  <p:pic>
                    <p:nvPicPr>
                      <p:cNvPr id="14" name="Object 13">
                        <a:extLst>
                          <a:ext uri="{FF2B5EF4-FFF2-40B4-BE49-F238E27FC236}">
                            <a16:creationId xmlns:a16="http://schemas.microsoft.com/office/drawing/2014/main" id="{32E7461D-3E42-425D-8B4B-DA4FF5677E52}"/>
                          </a:ext>
                        </a:extLst>
                      </p:cNvPr>
                      <p:cNvPicPr/>
                      <p:nvPr/>
                    </p:nvPicPr>
                    <p:blipFill>
                      <a:blip r:embed="rId13"/>
                      <a:stretch>
                        <a:fillRect/>
                      </a:stretch>
                    </p:blipFill>
                    <p:spPr>
                      <a:xfrm>
                        <a:off x="6065485" y="4383088"/>
                        <a:ext cx="534987" cy="312737"/>
                      </a:xfrm>
                      <a:prstGeom prst="rect">
                        <a:avLst/>
                      </a:prstGeom>
                    </p:spPr>
                  </p:pic>
                </p:oleObj>
              </mc:Fallback>
            </mc:AlternateContent>
          </a:graphicData>
        </a:graphic>
      </p:graphicFrame>
      <p:sp>
        <p:nvSpPr>
          <p:cNvPr id="9" name="Rectangle: Rounded Corners 8">
            <a:extLst>
              <a:ext uri="{FF2B5EF4-FFF2-40B4-BE49-F238E27FC236}">
                <a16:creationId xmlns:a16="http://schemas.microsoft.com/office/drawing/2014/main" id="{F7C90864-9191-48A6-B749-DED347DD766F}"/>
              </a:ext>
            </a:extLst>
          </p:cNvPr>
          <p:cNvSpPr/>
          <p:nvPr/>
        </p:nvSpPr>
        <p:spPr>
          <a:xfrm>
            <a:off x="2472267" y="2627312"/>
            <a:ext cx="1072444" cy="32543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83AD63C1-8C74-44BD-882E-A90D0D46B3F7}"/>
              </a:ext>
            </a:extLst>
          </p:cNvPr>
          <p:cNvSpPr/>
          <p:nvPr/>
        </p:nvSpPr>
        <p:spPr>
          <a:xfrm>
            <a:off x="3607041" y="3011840"/>
            <a:ext cx="525575" cy="8489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8FE3068-006E-424E-A4E7-CFD5B2F41400}"/>
              </a:ext>
            </a:extLst>
          </p:cNvPr>
          <p:cNvSpPr/>
          <p:nvPr/>
        </p:nvSpPr>
        <p:spPr>
          <a:xfrm>
            <a:off x="5452533" y="2582156"/>
            <a:ext cx="474133" cy="4093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0492459-C587-48D8-A272-4EB5E2E23D5C}"/>
              </a:ext>
            </a:extLst>
          </p:cNvPr>
          <p:cNvSpPr/>
          <p:nvPr/>
        </p:nvSpPr>
        <p:spPr>
          <a:xfrm>
            <a:off x="4041666" y="3017483"/>
            <a:ext cx="525575" cy="8489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2637DAC3-1567-4D49-A14A-CF26F2A40CAF}"/>
              </a:ext>
            </a:extLst>
          </p:cNvPr>
          <p:cNvSpPr/>
          <p:nvPr/>
        </p:nvSpPr>
        <p:spPr>
          <a:xfrm>
            <a:off x="4476291" y="3023126"/>
            <a:ext cx="525575" cy="8489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EC038CE-875F-43C7-B320-CE895760993A}"/>
              </a:ext>
            </a:extLst>
          </p:cNvPr>
          <p:cNvSpPr/>
          <p:nvPr/>
        </p:nvSpPr>
        <p:spPr>
          <a:xfrm>
            <a:off x="6033911" y="2599088"/>
            <a:ext cx="474133" cy="4093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C414E6D-711C-4004-9F8E-2C1FFDFF8A78}"/>
              </a:ext>
            </a:extLst>
          </p:cNvPr>
          <p:cNvSpPr/>
          <p:nvPr/>
        </p:nvSpPr>
        <p:spPr>
          <a:xfrm>
            <a:off x="6728179" y="2616020"/>
            <a:ext cx="474133" cy="4093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CE76272-97E7-490C-80C0-0A76AC39A98A}"/>
              </a:ext>
            </a:extLst>
          </p:cNvPr>
          <p:cNvSpPr/>
          <p:nvPr/>
        </p:nvSpPr>
        <p:spPr>
          <a:xfrm>
            <a:off x="2455332" y="3050648"/>
            <a:ext cx="1072444" cy="32543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4C3DC78A-4B3E-4511-A1DD-8C6458081BA1}"/>
              </a:ext>
            </a:extLst>
          </p:cNvPr>
          <p:cNvSpPr/>
          <p:nvPr/>
        </p:nvSpPr>
        <p:spPr>
          <a:xfrm>
            <a:off x="3590106" y="3017483"/>
            <a:ext cx="525575" cy="8489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7D34587-A739-4C21-9E68-EDA1C51DCA28}"/>
              </a:ext>
            </a:extLst>
          </p:cNvPr>
          <p:cNvSpPr/>
          <p:nvPr/>
        </p:nvSpPr>
        <p:spPr>
          <a:xfrm>
            <a:off x="5435598" y="3005492"/>
            <a:ext cx="474133" cy="4093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819548F4-ED7C-4666-A9FF-F8F0692EF8B4}"/>
              </a:ext>
            </a:extLst>
          </p:cNvPr>
          <p:cNvSpPr/>
          <p:nvPr/>
        </p:nvSpPr>
        <p:spPr>
          <a:xfrm>
            <a:off x="4024731" y="3023126"/>
            <a:ext cx="525575" cy="8489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3392B7BE-1463-4E86-AF9D-981C8B28E9D3}"/>
              </a:ext>
            </a:extLst>
          </p:cNvPr>
          <p:cNvSpPr/>
          <p:nvPr/>
        </p:nvSpPr>
        <p:spPr>
          <a:xfrm>
            <a:off x="4459356" y="3028769"/>
            <a:ext cx="525575" cy="8489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4774B05-89F4-4578-9C17-387FF262273C}"/>
              </a:ext>
            </a:extLst>
          </p:cNvPr>
          <p:cNvSpPr/>
          <p:nvPr/>
        </p:nvSpPr>
        <p:spPr>
          <a:xfrm>
            <a:off x="6016976" y="3022424"/>
            <a:ext cx="474133" cy="4093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1A1F038-6D98-4A3A-98F4-E46AC0FA5B3E}"/>
              </a:ext>
            </a:extLst>
          </p:cNvPr>
          <p:cNvSpPr/>
          <p:nvPr/>
        </p:nvSpPr>
        <p:spPr>
          <a:xfrm>
            <a:off x="6711244" y="3039356"/>
            <a:ext cx="474133" cy="4093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C40690B8-089B-41F3-B35A-E48718B5C4B0}"/>
              </a:ext>
            </a:extLst>
          </p:cNvPr>
          <p:cNvSpPr/>
          <p:nvPr/>
        </p:nvSpPr>
        <p:spPr>
          <a:xfrm>
            <a:off x="2449686" y="3440117"/>
            <a:ext cx="1072444" cy="32543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75C2456C-FDE6-4F65-9BF6-1BD6486CB494}"/>
              </a:ext>
            </a:extLst>
          </p:cNvPr>
          <p:cNvSpPr/>
          <p:nvPr/>
        </p:nvSpPr>
        <p:spPr>
          <a:xfrm>
            <a:off x="3573171" y="3023127"/>
            <a:ext cx="525575" cy="8489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795893B-63FD-4EE4-B497-6275167B2E2F}"/>
              </a:ext>
            </a:extLst>
          </p:cNvPr>
          <p:cNvSpPr/>
          <p:nvPr/>
        </p:nvSpPr>
        <p:spPr>
          <a:xfrm>
            <a:off x="5418663" y="3372383"/>
            <a:ext cx="474133" cy="4093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B064382C-2A55-4F44-BEE6-C11B2E2FFB99}"/>
              </a:ext>
            </a:extLst>
          </p:cNvPr>
          <p:cNvSpPr/>
          <p:nvPr/>
        </p:nvSpPr>
        <p:spPr>
          <a:xfrm>
            <a:off x="4007796" y="3028770"/>
            <a:ext cx="525575" cy="8489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2550C26-8ED7-4446-8810-17EBD231005A}"/>
              </a:ext>
            </a:extLst>
          </p:cNvPr>
          <p:cNvSpPr/>
          <p:nvPr/>
        </p:nvSpPr>
        <p:spPr>
          <a:xfrm>
            <a:off x="6000041" y="3389315"/>
            <a:ext cx="474133" cy="4093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23CF46A-A92A-41CF-9FDD-40D47E819427}"/>
              </a:ext>
            </a:extLst>
          </p:cNvPr>
          <p:cNvSpPr/>
          <p:nvPr/>
        </p:nvSpPr>
        <p:spPr>
          <a:xfrm>
            <a:off x="6694309" y="3406247"/>
            <a:ext cx="474133" cy="4093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77CC7BF6-D2EC-4232-832B-E8EC68DFAEBE}"/>
              </a:ext>
            </a:extLst>
          </p:cNvPr>
          <p:cNvSpPr/>
          <p:nvPr/>
        </p:nvSpPr>
        <p:spPr>
          <a:xfrm>
            <a:off x="4481931" y="3040058"/>
            <a:ext cx="525575" cy="8489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090F166B-9886-48F6-82C9-FF67D328F1DC}"/>
              </a:ext>
            </a:extLst>
          </p:cNvPr>
          <p:cNvSpPr/>
          <p:nvPr/>
        </p:nvSpPr>
        <p:spPr>
          <a:xfrm>
            <a:off x="2489196" y="3829586"/>
            <a:ext cx="1072444" cy="32543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DE9FD64D-5536-4295-9339-5555439C649F}"/>
              </a:ext>
            </a:extLst>
          </p:cNvPr>
          <p:cNvSpPr/>
          <p:nvPr/>
        </p:nvSpPr>
        <p:spPr>
          <a:xfrm>
            <a:off x="3578814" y="3006195"/>
            <a:ext cx="525575" cy="8489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66D44B5-FA47-4CB8-BBCC-6BF4ADA4A276}"/>
              </a:ext>
            </a:extLst>
          </p:cNvPr>
          <p:cNvSpPr/>
          <p:nvPr/>
        </p:nvSpPr>
        <p:spPr>
          <a:xfrm>
            <a:off x="5458173" y="3761852"/>
            <a:ext cx="474133" cy="4093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9DE0A945-6ACD-4FEF-AF02-A6BCA4A3BCA5}"/>
              </a:ext>
            </a:extLst>
          </p:cNvPr>
          <p:cNvSpPr/>
          <p:nvPr/>
        </p:nvSpPr>
        <p:spPr>
          <a:xfrm>
            <a:off x="4013439" y="3011838"/>
            <a:ext cx="525575" cy="8489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70AB8092-0F18-4ED1-A1C0-CE20A6DA8ADD}"/>
              </a:ext>
            </a:extLst>
          </p:cNvPr>
          <p:cNvSpPr/>
          <p:nvPr/>
        </p:nvSpPr>
        <p:spPr>
          <a:xfrm>
            <a:off x="6039551" y="3778784"/>
            <a:ext cx="474133" cy="4093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0F65A5F-9F50-4FDA-BC78-ED339D57795E}"/>
              </a:ext>
            </a:extLst>
          </p:cNvPr>
          <p:cNvSpPr/>
          <p:nvPr/>
        </p:nvSpPr>
        <p:spPr>
          <a:xfrm>
            <a:off x="6733819" y="3795716"/>
            <a:ext cx="474133" cy="4093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30D5BD35-5C1B-419B-A526-95660BEA9281}"/>
              </a:ext>
            </a:extLst>
          </p:cNvPr>
          <p:cNvSpPr/>
          <p:nvPr/>
        </p:nvSpPr>
        <p:spPr>
          <a:xfrm>
            <a:off x="4487574" y="3023126"/>
            <a:ext cx="525575" cy="8489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Audio 54">
            <a:hlinkClick r:id="" action="ppaction://media"/>
            <a:extLst>
              <a:ext uri="{FF2B5EF4-FFF2-40B4-BE49-F238E27FC236}">
                <a16:creationId xmlns:a16="http://schemas.microsoft.com/office/drawing/2014/main" id="{BD215208-24DA-4FAE-8F30-29022860066E}"/>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697995795"/>
      </p:ext>
    </p:extLst>
  </p:cSld>
  <p:clrMapOvr>
    <a:masterClrMapping/>
  </p:clrMapOvr>
  <mc:AlternateContent xmlns:mc="http://schemas.openxmlformats.org/markup-compatibility/2006">
    <mc:Choice xmlns:p14="http://schemas.microsoft.com/office/powerpoint/2010/main" Requires="p14">
      <p:transition spd="slow" p14:dur="2000" advTm="215151"/>
    </mc:Choice>
    <mc:Fallback>
      <p:transition spd="slow" advTm="215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7"/>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2"/>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3"/>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4"/>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6"/>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1"/>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5"/>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29"/>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30"/>
                                        </p:tgtEl>
                                        <p:attrNameLst>
                                          <p:attrName>style.visibility</p:attrName>
                                        </p:attrNameLst>
                                      </p:cBhvr>
                                      <p:to>
                                        <p:strVal val="hidden"/>
                                      </p:to>
                                    </p:set>
                                  </p:childTnLst>
                                </p:cTn>
                              </p:par>
                              <p:par>
                                <p:cTn id="93" presetID="1" presetClass="entr" presetSubtype="0" fill="hold" grpId="0" nodeType="withEffect">
                                  <p:stCondLst>
                                    <p:cond delay="0"/>
                                  </p:stCondLst>
                                  <p:childTnLst>
                                    <p:set>
                                      <p:cBhvr>
                                        <p:cTn id="94" dur="1" fill="hold">
                                          <p:stCondLst>
                                            <p:cond delay="0"/>
                                          </p:stCondLst>
                                        </p:cTn>
                                        <p:tgtEl>
                                          <p:spTgt spid="3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31"/>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3"/>
                                        </p:tgtEl>
                                        <p:attrNameLst>
                                          <p:attrName>style.visibility</p:attrName>
                                        </p:attrNameLst>
                                      </p:cBhvr>
                                      <p:to>
                                        <p:strVal val="hidden"/>
                                      </p:to>
                                    </p:set>
                                  </p:childTnLst>
                                </p:cTn>
                              </p:par>
                              <p:par>
                                <p:cTn id="103" presetID="1" presetClass="entr" presetSubtype="0"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28"/>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34"/>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39"/>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7"/>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47"/>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48"/>
                                        </p:tgtEl>
                                        <p:attrNameLst>
                                          <p:attrName>style.visibility</p:attrName>
                                        </p:attrNameLst>
                                      </p:cBhvr>
                                      <p:to>
                                        <p:strVal val="hidden"/>
                                      </p:to>
                                    </p:set>
                                  </p:childTnLst>
                                </p:cTn>
                              </p:par>
                              <p:par>
                                <p:cTn id="129" presetID="1" presetClass="entr" presetSubtype="0" fill="hold" grpId="0" nodeType="withEffect">
                                  <p:stCondLst>
                                    <p:cond delay="0"/>
                                  </p:stCondLst>
                                  <p:childTnLst>
                                    <p:set>
                                      <p:cBhvr>
                                        <p:cTn id="130" dur="1" fill="hold">
                                          <p:stCondLst>
                                            <p:cond delay="0"/>
                                          </p:stCondLst>
                                        </p:cTn>
                                        <p:tgtEl>
                                          <p:spTgt spid="49"/>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50"/>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0"/>
                                          </p:stCondLst>
                                        </p:cTn>
                                        <p:tgtEl>
                                          <p:spTgt spid="49"/>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50"/>
                                        </p:tgtEl>
                                        <p:attrNameLst>
                                          <p:attrName>style.visibility</p:attrName>
                                        </p:attrNameLst>
                                      </p:cBhvr>
                                      <p:to>
                                        <p:strVal val="hidden"/>
                                      </p:to>
                                    </p:set>
                                  </p:childTnLst>
                                </p:cTn>
                              </p:par>
                              <p:par>
                                <p:cTn id="139" presetID="1" presetClass="entr" presetSubtype="0" fill="hold" grpId="0" nodeType="withEffect">
                                  <p:stCondLst>
                                    <p:cond delay="0"/>
                                  </p:stCondLst>
                                  <p:childTnLst>
                                    <p:set>
                                      <p:cBhvr>
                                        <p:cTn id="140" dur="1" fill="hold">
                                          <p:stCondLst>
                                            <p:cond delay="0"/>
                                          </p:stCondLst>
                                        </p:cTn>
                                        <p:tgtEl>
                                          <p:spTgt spid="51"/>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46"/>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51"/>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1" fill="hold" display="0">
                  <p:stCondLst>
                    <p:cond delay="indefinite"/>
                  </p:stCondLst>
                  <p:endCondLst>
                    <p:cond evt="onStopAudio" delay="0">
                      <p:tgtEl>
                        <p:sldTgt/>
                      </p:tgtEl>
                    </p:cond>
                  </p:endCondLst>
                </p:cTn>
                <p:tgtEl>
                  <p:spTgt spid="55"/>
                </p:tgtEl>
              </p:cMediaNode>
            </p:audio>
          </p:childTnLst>
        </p:cTn>
      </p:par>
    </p:tnLst>
    <p:bldLst>
      <p:bldP spid="9" grpId="0" animBg="1"/>
      <p:bldP spid="9" grpId="1" animBg="1"/>
      <p:bldP spid="16" grpId="0" animBg="1"/>
      <p:bldP spid="16" grpId="1" animBg="1"/>
      <p:bldP spid="10" grpId="0" animBg="1"/>
      <p:bldP spid="10"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3" grpId="0" animBg="1"/>
      <p:bldP spid="33" grpId="1" animBg="1"/>
      <p:bldP spid="34" grpId="0" animBg="1"/>
      <p:bldP spid="34" grpId="1" animBg="1"/>
      <p:bldP spid="39" grpId="0" animBg="1"/>
      <p:bldP spid="39"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matrices can be multiplied?</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Important: If the dimensions of the matrices do not align,</a:t>
            </a:r>
            <a:br>
              <a:rPr lang="en-US" dirty="0"/>
            </a:br>
            <a:r>
              <a:rPr lang="en-US" dirty="0"/>
              <a:t>	it makes no sense to discuss matrix-matrix multiplication</a:t>
            </a:r>
          </a:p>
          <a:p>
            <a:pPr lvl="1"/>
            <a:r>
              <a:rPr lang="en-US" dirty="0">
                <a:solidFill>
                  <a:schemeClr val="bg1"/>
                </a:solidFill>
                <a:latin typeface="Times New Roman" panose="02020603050405020304" pitchFamily="18" charset="0"/>
              </a:rPr>
              <a:t>You can</a:t>
            </a:r>
            <a:r>
              <a:rPr lang="en-US" dirty="0">
                <a:latin typeface="Times New Roman" panose="02020603050405020304" pitchFamily="18" charset="0"/>
              </a:rPr>
              <a:t>not multiply a 5-dimensional vector by a 5 × 4 matrix</a:t>
            </a:r>
          </a:p>
          <a:p>
            <a:pPr lvl="1"/>
            <a:r>
              <a:rPr lang="en-US" dirty="0">
                <a:latin typeface="Times New Roman" panose="02020603050405020304" pitchFamily="18" charset="0"/>
              </a:rPr>
              <a:t>A 5 × 4 matrix maps </a:t>
            </a:r>
            <a:r>
              <a:rPr lang="en-US" b="1" dirty="0">
                <a:latin typeface="Times New Roman" panose="02020603050405020304" pitchFamily="18" charset="0"/>
              </a:rPr>
              <a:t>R</a:t>
            </a:r>
            <a:r>
              <a:rPr lang="en-US" baseline="30000" dirty="0">
                <a:latin typeface="Times New Roman" panose="02020603050405020304" pitchFamily="18" charset="0"/>
              </a:rPr>
              <a:t>4</a:t>
            </a:r>
            <a:r>
              <a:rPr lang="en-US" dirty="0">
                <a:latin typeface="Times New Roman" panose="02020603050405020304" pitchFamily="18" charset="0"/>
              </a:rPr>
              <a:t> to </a:t>
            </a:r>
            <a:r>
              <a:rPr lang="en-US" b="1" dirty="0">
                <a:latin typeface="Times New Roman" panose="02020603050405020304" pitchFamily="18" charset="0"/>
              </a:rPr>
              <a:t>R</a:t>
            </a:r>
            <a:r>
              <a:rPr lang="en-US" b="1" baseline="30000" dirty="0">
                <a:latin typeface="Times New Roman" panose="02020603050405020304" pitchFamily="18" charset="0"/>
              </a:rPr>
              <a:t>5</a:t>
            </a:r>
            <a:endParaRPr lang="en-US" b="1" dirty="0">
              <a:latin typeface="Times New Roman" panose="02020603050405020304" pitchFamily="18" charset="0"/>
            </a:endParaRPr>
          </a:p>
          <a:p>
            <a:pPr lvl="1"/>
            <a:r>
              <a:rPr lang="en-US" dirty="0"/>
              <a:t>Similarly, you cannot multiply a 4 </a:t>
            </a:r>
            <a:r>
              <a:rPr lang="en-US" dirty="0">
                <a:latin typeface="Times New Roman" panose="02020603050405020304" pitchFamily="18" charset="0"/>
              </a:rPr>
              <a:t>× 7 matrix by a 3 × 4 matrix,</a:t>
            </a:r>
            <a:br>
              <a:rPr lang="en-US" dirty="0">
                <a:latin typeface="Times New Roman" panose="02020603050405020304" pitchFamily="18" charset="0"/>
              </a:rPr>
            </a:br>
            <a:r>
              <a:rPr lang="en-US" dirty="0">
                <a:latin typeface="Times New Roman" panose="02020603050405020304" pitchFamily="18" charset="0"/>
              </a:rPr>
              <a:t>because the one on the right maps </a:t>
            </a:r>
            <a:r>
              <a:rPr lang="en-US" b="1" dirty="0">
                <a:latin typeface="Times New Roman" panose="02020603050405020304" pitchFamily="18" charset="0"/>
              </a:rPr>
              <a:t>R</a:t>
            </a:r>
            <a:r>
              <a:rPr lang="en-US" baseline="30000" dirty="0">
                <a:latin typeface="Times New Roman" panose="02020603050405020304" pitchFamily="18" charset="0"/>
              </a:rPr>
              <a:t>4</a:t>
            </a:r>
            <a:r>
              <a:rPr lang="en-US" dirty="0">
                <a:latin typeface="Times New Roman" panose="02020603050405020304" pitchFamily="18" charset="0"/>
              </a:rPr>
              <a:t> to </a:t>
            </a:r>
            <a:r>
              <a:rPr lang="en-US" b="1" dirty="0">
                <a:latin typeface="Times New Roman" panose="02020603050405020304" pitchFamily="18" charset="0"/>
              </a:rPr>
              <a:t>R</a:t>
            </a:r>
            <a:r>
              <a:rPr lang="en-US" baseline="30000" dirty="0">
                <a:latin typeface="Times New Roman" panose="02020603050405020304" pitchFamily="18" charset="0"/>
              </a:rPr>
              <a:t>3</a:t>
            </a:r>
            <a:r>
              <a:rPr lang="en-US" dirty="0">
                <a:latin typeface="Times New Roman" panose="02020603050405020304" pitchFamily="18" charset="0"/>
              </a:rPr>
              <a:t>,</a:t>
            </a:r>
            <a:br>
              <a:rPr lang="en-US" dirty="0">
                <a:latin typeface="Times New Roman" panose="02020603050405020304" pitchFamily="18" charset="0"/>
              </a:rPr>
            </a:br>
            <a:r>
              <a:rPr lang="en-US" dirty="0">
                <a:latin typeface="Times New Roman" panose="02020603050405020304" pitchFamily="18" charset="0"/>
              </a:rPr>
              <a:t>		but the second maps a 7-dimensional vector to </a:t>
            </a:r>
            <a:r>
              <a:rPr lang="en-US" b="1" dirty="0">
                <a:latin typeface="Times New Roman" panose="02020603050405020304" pitchFamily="18" charset="0"/>
              </a:rPr>
              <a:t>R</a:t>
            </a:r>
            <a:r>
              <a:rPr lang="en-US" baseline="30000" dirty="0">
                <a:latin typeface="Times New Roman" panose="02020603050405020304" pitchFamily="18" charset="0"/>
              </a:rPr>
              <a:t>4</a:t>
            </a:r>
          </a:p>
          <a:p>
            <a:pPr lvl="1"/>
            <a:r>
              <a:rPr lang="en-US" dirty="0"/>
              <a:t>However, you can multiply a 3 </a:t>
            </a:r>
            <a:r>
              <a:rPr lang="en-US" dirty="0">
                <a:latin typeface="Times New Roman" panose="02020603050405020304" pitchFamily="18" charset="0"/>
              </a:rPr>
              <a:t>× 4 matrix by a 4 × 7 matrix</a:t>
            </a: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US"/>
              <a:t>The composition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nvGrpSpPr>
          <p:cNvPr id="8" name="Group 7">
            <a:extLst>
              <a:ext uri="{FF2B5EF4-FFF2-40B4-BE49-F238E27FC236}">
                <a16:creationId xmlns:a16="http://schemas.microsoft.com/office/drawing/2014/main" id="{DB34F898-F8FD-4AF6-A972-FD79511C1AC2}"/>
              </a:ext>
            </a:extLst>
          </p:cNvPr>
          <p:cNvGrpSpPr/>
          <p:nvPr/>
        </p:nvGrpSpPr>
        <p:grpSpPr>
          <a:xfrm>
            <a:off x="514589" y="4833899"/>
            <a:ext cx="4416425" cy="1894679"/>
            <a:chOff x="322215" y="4570898"/>
            <a:chExt cx="4416425" cy="1894679"/>
          </a:xfrm>
        </p:grpSpPr>
        <p:graphicFrame>
          <p:nvGraphicFramePr>
            <p:cNvPr id="7" name="Object 6">
              <a:extLst>
                <a:ext uri="{FF2B5EF4-FFF2-40B4-BE49-F238E27FC236}">
                  <a16:creationId xmlns:a16="http://schemas.microsoft.com/office/drawing/2014/main" id="{7ED5B267-C475-4AEA-916D-CFE0A1AE920C}"/>
                </a:ext>
              </a:extLst>
            </p:cNvPr>
            <p:cNvGraphicFramePr>
              <a:graphicFrameLocks noChangeAspect="1"/>
            </p:cNvGraphicFramePr>
            <p:nvPr>
              <p:extLst>
                <p:ext uri="{D42A27DB-BD31-4B8C-83A1-F6EECF244321}">
                  <p14:modId xmlns:p14="http://schemas.microsoft.com/office/powerpoint/2010/main" val="2163921476"/>
                </p:ext>
              </p:extLst>
            </p:nvPr>
          </p:nvGraphicFramePr>
          <p:xfrm>
            <a:off x="322215" y="4570898"/>
            <a:ext cx="4416425" cy="1603375"/>
          </p:xfrm>
          <a:graphic>
            <a:graphicData uri="http://schemas.openxmlformats.org/presentationml/2006/ole">
              <mc:AlternateContent xmlns:mc="http://schemas.openxmlformats.org/markup-compatibility/2006">
                <mc:Choice xmlns:v="urn:schemas-microsoft-com:vml" Requires="v">
                  <p:oleObj spid="_x0000_s483379" name="Equation" r:id="rId6" imgW="2514600" imgH="914400" progId="Equation.DSMT4">
                    <p:embed/>
                  </p:oleObj>
                </mc:Choice>
                <mc:Fallback>
                  <p:oleObj name="Equation" r:id="rId6" imgW="2514600" imgH="914400" progId="Equation.DSMT4">
                    <p:embed/>
                    <p:pic>
                      <p:nvPicPr>
                        <p:cNvPr id="7" name="Object 6">
                          <a:extLst>
                            <a:ext uri="{FF2B5EF4-FFF2-40B4-BE49-F238E27FC236}">
                              <a16:creationId xmlns:a16="http://schemas.microsoft.com/office/drawing/2014/main" id="{7ED5B267-C475-4AEA-916D-CFE0A1AE920C}"/>
                            </a:ext>
                          </a:extLst>
                        </p:cNvPr>
                        <p:cNvPicPr/>
                        <p:nvPr/>
                      </p:nvPicPr>
                      <p:blipFill>
                        <a:blip r:embed="rId7"/>
                        <a:stretch>
                          <a:fillRect/>
                        </a:stretch>
                      </p:blipFill>
                      <p:spPr>
                        <a:xfrm>
                          <a:off x="322215" y="4570898"/>
                          <a:ext cx="4416425" cy="160337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F353B886-28B5-49B9-BA61-EA2CAF013498}"/>
                </a:ext>
              </a:extLst>
            </p:cNvPr>
            <p:cNvGraphicFramePr>
              <a:graphicFrameLocks noChangeAspect="1"/>
            </p:cNvGraphicFramePr>
            <p:nvPr>
              <p:extLst>
                <p:ext uri="{D42A27DB-BD31-4B8C-83A1-F6EECF244321}">
                  <p14:modId xmlns:p14="http://schemas.microsoft.com/office/powerpoint/2010/main" val="412510614"/>
                </p:ext>
              </p:extLst>
            </p:nvPr>
          </p:nvGraphicFramePr>
          <p:xfrm>
            <a:off x="1335037" y="6152223"/>
            <a:ext cx="557212" cy="312737"/>
          </p:xfrm>
          <a:graphic>
            <a:graphicData uri="http://schemas.openxmlformats.org/presentationml/2006/ole">
              <mc:AlternateContent xmlns:mc="http://schemas.openxmlformats.org/markup-compatibility/2006">
                <mc:Choice xmlns:v="urn:schemas-microsoft-com:vml" Requires="v">
                  <p:oleObj spid="_x0000_s483380" name="Equation" r:id="rId8" imgW="317160" imgH="177480" progId="Equation.DSMT4">
                    <p:embed/>
                  </p:oleObj>
                </mc:Choice>
                <mc:Fallback>
                  <p:oleObj name="Equation" r:id="rId8" imgW="317160" imgH="177480" progId="Equation.DSMT4">
                    <p:embed/>
                    <p:pic>
                      <p:nvPicPr>
                        <p:cNvPr id="13" name="Object 12">
                          <a:extLst>
                            <a:ext uri="{FF2B5EF4-FFF2-40B4-BE49-F238E27FC236}">
                              <a16:creationId xmlns:a16="http://schemas.microsoft.com/office/drawing/2014/main" id="{F353B886-28B5-49B9-BA61-EA2CAF013498}"/>
                            </a:ext>
                          </a:extLst>
                        </p:cNvPr>
                        <p:cNvPicPr/>
                        <p:nvPr/>
                      </p:nvPicPr>
                      <p:blipFill>
                        <a:blip r:embed="rId9"/>
                        <a:stretch>
                          <a:fillRect/>
                        </a:stretch>
                      </p:blipFill>
                      <p:spPr>
                        <a:xfrm>
                          <a:off x="1335037" y="6152223"/>
                          <a:ext cx="557212" cy="312737"/>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32E7461D-3E42-425D-8B4B-DA4FF5677E52}"/>
                </a:ext>
              </a:extLst>
            </p:cNvPr>
            <p:cNvGraphicFramePr>
              <a:graphicFrameLocks noChangeAspect="1"/>
            </p:cNvGraphicFramePr>
            <p:nvPr>
              <p:extLst>
                <p:ext uri="{D42A27DB-BD31-4B8C-83A1-F6EECF244321}">
                  <p14:modId xmlns:p14="http://schemas.microsoft.com/office/powerpoint/2010/main" val="329336623"/>
                </p:ext>
              </p:extLst>
            </p:nvPr>
          </p:nvGraphicFramePr>
          <p:xfrm>
            <a:off x="3410670" y="6152840"/>
            <a:ext cx="534987" cy="312737"/>
          </p:xfrm>
          <a:graphic>
            <a:graphicData uri="http://schemas.openxmlformats.org/presentationml/2006/ole">
              <mc:AlternateContent xmlns:mc="http://schemas.openxmlformats.org/markup-compatibility/2006">
                <mc:Choice xmlns:v="urn:schemas-microsoft-com:vml" Requires="v">
                  <p:oleObj spid="_x0000_s483381" name="Equation" r:id="rId10" imgW="304560" imgH="177480" progId="Equation.DSMT4">
                    <p:embed/>
                  </p:oleObj>
                </mc:Choice>
                <mc:Fallback>
                  <p:oleObj name="Equation" r:id="rId10" imgW="304560" imgH="177480" progId="Equation.DSMT4">
                    <p:embed/>
                    <p:pic>
                      <p:nvPicPr>
                        <p:cNvPr id="14" name="Object 13">
                          <a:extLst>
                            <a:ext uri="{FF2B5EF4-FFF2-40B4-BE49-F238E27FC236}">
                              <a16:creationId xmlns:a16="http://schemas.microsoft.com/office/drawing/2014/main" id="{32E7461D-3E42-425D-8B4B-DA4FF5677E52}"/>
                            </a:ext>
                          </a:extLst>
                        </p:cNvPr>
                        <p:cNvPicPr/>
                        <p:nvPr/>
                      </p:nvPicPr>
                      <p:blipFill>
                        <a:blip r:embed="rId11"/>
                        <a:stretch>
                          <a:fillRect/>
                        </a:stretch>
                      </p:blipFill>
                      <p:spPr>
                        <a:xfrm>
                          <a:off x="3410670" y="6152840"/>
                          <a:ext cx="534987" cy="312737"/>
                        </a:xfrm>
                        <a:prstGeom prst="rect">
                          <a:avLst/>
                        </a:prstGeom>
                      </p:spPr>
                    </p:pic>
                  </p:oleObj>
                </mc:Fallback>
              </mc:AlternateContent>
            </a:graphicData>
          </a:graphic>
        </p:graphicFrame>
      </p:grpSp>
      <p:grpSp>
        <p:nvGrpSpPr>
          <p:cNvPr id="22" name="Group 21">
            <a:extLst>
              <a:ext uri="{FF2B5EF4-FFF2-40B4-BE49-F238E27FC236}">
                <a16:creationId xmlns:a16="http://schemas.microsoft.com/office/drawing/2014/main" id="{F42F831A-5D37-478D-BC44-D9E7657D3CF5}"/>
              </a:ext>
            </a:extLst>
          </p:cNvPr>
          <p:cNvGrpSpPr/>
          <p:nvPr/>
        </p:nvGrpSpPr>
        <p:grpSpPr>
          <a:xfrm>
            <a:off x="524933" y="4815683"/>
            <a:ext cx="6824663" cy="1798328"/>
            <a:chOff x="457199" y="4623770"/>
            <a:chExt cx="6824663" cy="1798328"/>
          </a:xfrm>
        </p:grpSpPr>
        <p:graphicFrame>
          <p:nvGraphicFramePr>
            <p:cNvPr id="12" name="Object 11">
              <a:extLst>
                <a:ext uri="{FF2B5EF4-FFF2-40B4-BE49-F238E27FC236}">
                  <a16:creationId xmlns:a16="http://schemas.microsoft.com/office/drawing/2014/main" id="{0FA60CD7-6ED5-4D6B-977F-F26547998559}"/>
                </a:ext>
              </a:extLst>
            </p:cNvPr>
            <p:cNvGraphicFramePr>
              <a:graphicFrameLocks noChangeAspect="1"/>
            </p:cNvGraphicFramePr>
            <p:nvPr>
              <p:extLst>
                <p:ext uri="{D42A27DB-BD31-4B8C-83A1-F6EECF244321}">
                  <p14:modId xmlns:p14="http://schemas.microsoft.com/office/powerpoint/2010/main" val="2015100576"/>
                </p:ext>
              </p:extLst>
            </p:nvPr>
          </p:nvGraphicFramePr>
          <p:xfrm>
            <a:off x="457199" y="4623770"/>
            <a:ext cx="6824663" cy="1603375"/>
          </p:xfrm>
          <a:graphic>
            <a:graphicData uri="http://schemas.openxmlformats.org/presentationml/2006/ole">
              <mc:AlternateContent xmlns:mc="http://schemas.openxmlformats.org/markup-compatibility/2006">
                <mc:Choice xmlns:v="urn:schemas-microsoft-com:vml" Requires="v">
                  <p:oleObj spid="_x0000_s483382" name="Equation" r:id="rId12" imgW="3886200" imgH="914400" progId="Equation.DSMT4">
                    <p:embed/>
                  </p:oleObj>
                </mc:Choice>
                <mc:Fallback>
                  <p:oleObj name="Equation" r:id="rId12" imgW="3886200" imgH="914400" progId="Equation.DSMT4">
                    <p:embed/>
                    <p:pic>
                      <p:nvPicPr>
                        <p:cNvPr id="7" name="Object 6">
                          <a:extLst>
                            <a:ext uri="{FF2B5EF4-FFF2-40B4-BE49-F238E27FC236}">
                              <a16:creationId xmlns:a16="http://schemas.microsoft.com/office/drawing/2014/main" id="{7ED5B267-C475-4AEA-916D-CFE0A1AE920C}"/>
                            </a:ext>
                          </a:extLst>
                        </p:cNvPr>
                        <p:cNvPicPr/>
                        <p:nvPr/>
                      </p:nvPicPr>
                      <p:blipFill>
                        <a:blip r:embed="rId13"/>
                        <a:stretch>
                          <a:fillRect/>
                        </a:stretch>
                      </p:blipFill>
                      <p:spPr>
                        <a:xfrm>
                          <a:off x="457199" y="4623770"/>
                          <a:ext cx="6824663" cy="160337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3826B3AE-7FAD-4337-BFA8-E9B3BF849CCB}"/>
                </a:ext>
              </a:extLst>
            </p:cNvPr>
            <p:cNvGraphicFramePr>
              <a:graphicFrameLocks noChangeAspect="1"/>
            </p:cNvGraphicFramePr>
            <p:nvPr>
              <p:extLst>
                <p:ext uri="{D42A27DB-BD31-4B8C-83A1-F6EECF244321}">
                  <p14:modId xmlns:p14="http://schemas.microsoft.com/office/powerpoint/2010/main" val="2114171577"/>
                </p:ext>
              </p:extLst>
            </p:nvPr>
          </p:nvGraphicFramePr>
          <p:xfrm>
            <a:off x="2904510" y="6109361"/>
            <a:ext cx="557212" cy="312737"/>
          </p:xfrm>
          <a:graphic>
            <a:graphicData uri="http://schemas.openxmlformats.org/presentationml/2006/ole">
              <mc:AlternateContent xmlns:mc="http://schemas.openxmlformats.org/markup-compatibility/2006">
                <mc:Choice xmlns:v="urn:schemas-microsoft-com:vml" Requires="v">
                  <p:oleObj spid="_x0000_s483383" name="Equation" r:id="rId14" imgW="317160" imgH="177480" progId="Equation.DSMT4">
                    <p:embed/>
                  </p:oleObj>
                </mc:Choice>
                <mc:Fallback>
                  <p:oleObj name="Equation" r:id="rId14" imgW="317160" imgH="177480" progId="Equation.DSMT4">
                    <p:embed/>
                    <p:pic>
                      <p:nvPicPr>
                        <p:cNvPr id="13" name="Object 12">
                          <a:extLst>
                            <a:ext uri="{FF2B5EF4-FFF2-40B4-BE49-F238E27FC236}">
                              <a16:creationId xmlns:a16="http://schemas.microsoft.com/office/drawing/2014/main" id="{F353B886-28B5-49B9-BA61-EA2CAF013498}"/>
                            </a:ext>
                          </a:extLst>
                        </p:cNvPr>
                        <p:cNvPicPr/>
                        <p:nvPr/>
                      </p:nvPicPr>
                      <p:blipFill>
                        <a:blip r:embed="rId15"/>
                        <a:stretch>
                          <a:fillRect/>
                        </a:stretch>
                      </p:blipFill>
                      <p:spPr>
                        <a:xfrm>
                          <a:off x="2904510" y="6109361"/>
                          <a:ext cx="557212" cy="312737"/>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6A3E75F1-9234-42D7-BEA3-A5D7B6784CF2}"/>
                </a:ext>
              </a:extLst>
            </p:cNvPr>
            <p:cNvGraphicFramePr>
              <a:graphicFrameLocks noChangeAspect="1"/>
            </p:cNvGraphicFramePr>
            <p:nvPr>
              <p:extLst>
                <p:ext uri="{D42A27DB-BD31-4B8C-83A1-F6EECF244321}">
                  <p14:modId xmlns:p14="http://schemas.microsoft.com/office/powerpoint/2010/main" val="1481630007"/>
                </p:ext>
              </p:extLst>
            </p:nvPr>
          </p:nvGraphicFramePr>
          <p:xfrm>
            <a:off x="991751" y="6028620"/>
            <a:ext cx="534987" cy="312737"/>
          </p:xfrm>
          <a:graphic>
            <a:graphicData uri="http://schemas.openxmlformats.org/presentationml/2006/ole">
              <mc:AlternateContent xmlns:mc="http://schemas.openxmlformats.org/markup-compatibility/2006">
                <mc:Choice xmlns:v="urn:schemas-microsoft-com:vml" Requires="v">
                  <p:oleObj spid="_x0000_s483384" name="Equation" r:id="rId16" imgW="304560" imgH="177480" progId="Equation.DSMT4">
                    <p:embed/>
                  </p:oleObj>
                </mc:Choice>
                <mc:Fallback>
                  <p:oleObj name="Equation" r:id="rId16" imgW="304560" imgH="177480" progId="Equation.DSMT4">
                    <p:embed/>
                    <p:pic>
                      <p:nvPicPr>
                        <p:cNvPr id="14" name="Object 13">
                          <a:extLst>
                            <a:ext uri="{FF2B5EF4-FFF2-40B4-BE49-F238E27FC236}">
                              <a16:creationId xmlns:a16="http://schemas.microsoft.com/office/drawing/2014/main" id="{32E7461D-3E42-425D-8B4B-DA4FF5677E52}"/>
                            </a:ext>
                          </a:extLst>
                        </p:cNvPr>
                        <p:cNvPicPr/>
                        <p:nvPr/>
                      </p:nvPicPr>
                      <p:blipFill>
                        <a:blip r:embed="rId17"/>
                        <a:stretch>
                          <a:fillRect/>
                        </a:stretch>
                      </p:blipFill>
                      <p:spPr>
                        <a:xfrm>
                          <a:off x="991751" y="6028620"/>
                          <a:ext cx="534987" cy="312737"/>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9A99F997-2F47-4093-A578-DB34C5DD5B26}"/>
                </a:ext>
              </a:extLst>
            </p:cNvPr>
            <p:cNvGraphicFramePr>
              <a:graphicFrameLocks noChangeAspect="1"/>
            </p:cNvGraphicFramePr>
            <p:nvPr>
              <p:extLst>
                <p:ext uri="{D42A27DB-BD31-4B8C-83A1-F6EECF244321}">
                  <p14:modId xmlns:p14="http://schemas.microsoft.com/office/powerpoint/2010/main" val="3409476147"/>
                </p:ext>
              </p:extLst>
            </p:nvPr>
          </p:nvGraphicFramePr>
          <p:xfrm>
            <a:off x="5682279" y="5844155"/>
            <a:ext cx="534988" cy="312737"/>
          </p:xfrm>
          <a:graphic>
            <a:graphicData uri="http://schemas.openxmlformats.org/presentationml/2006/ole">
              <mc:AlternateContent xmlns:mc="http://schemas.openxmlformats.org/markup-compatibility/2006">
                <mc:Choice xmlns:v="urn:schemas-microsoft-com:vml" Requires="v">
                  <p:oleObj spid="_x0000_s483385" name="Equation" r:id="rId18" imgW="304560" imgH="177480" progId="Equation.DSMT4">
                    <p:embed/>
                  </p:oleObj>
                </mc:Choice>
                <mc:Fallback>
                  <p:oleObj name="Equation" r:id="rId18" imgW="304560" imgH="177480" progId="Equation.DSMT4">
                    <p:embed/>
                    <p:pic>
                      <p:nvPicPr>
                        <p:cNvPr id="16" name="Object 15">
                          <a:extLst>
                            <a:ext uri="{FF2B5EF4-FFF2-40B4-BE49-F238E27FC236}">
                              <a16:creationId xmlns:a16="http://schemas.microsoft.com/office/drawing/2014/main" id="{3826B3AE-7FAD-4337-BFA8-E9B3BF849CCB}"/>
                            </a:ext>
                          </a:extLst>
                        </p:cNvPr>
                        <p:cNvPicPr/>
                        <p:nvPr/>
                      </p:nvPicPr>
                      <p:blipFill>
                        <a:blip r:embed="rId19"/>
                        <a:stretch>
                          <a:fillRect/>
                        </a:stretch>
                      </p:blipFill>
                      <p:spPr>
                        <a:xfrm>
                          <a:off x="5682279" y="5844155"/>
                          <a:ext cx="534988" cy="312737"/>
                        </a:xfrm>
                        <a:prstGeom prst="rect">
                          <a:avLst/>
                        </a:prstGeom>
                      </p:spPr>
                    </p:pic>
                  </p:oleObj>
                </mc:Fallback>
              </mc:AlternateContent>
            </a:graphicData>
          </a:graphic>
        </p:graphicFrame>
      </p:grpSp>
      <p:pic>
        <p:nvPicPr>
          <p:cNvPr id="23" name="Audio 22">
            <a:hlinkClick r:id="" action="ppaction://media"/>
            <a:extLst>
              <a:ext uri="{FF2B5EF4-FFF2-40B4-BE49-F238E27FC236}">
                <a16:creationId xmlns:a16="http://schemas.microsoft.com/office/drawing/2014/main" id="{AD2AC3FA-AE49-40E5-B5D6-49908B1F3F6C}"/>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97345656"/>
      </p:ext>
    </p:extLst>
  </p:cSld>
  <p:clrMapOvr>
    <a:masterClrMapping/>
  </p:clrMapOvr>
  <mc:AlternateContent xmlns:mc="http://schemas.openxmlformats.org/markup-compatibility/2006">
    <mc:Choice xmlns:p14="http://schemas.microsoft.com/office/powerpoint/2010/main" Requires="p14">
      <p:transition spd="slow" p14:dur="2000" advTm="108257"/>
    </mc:Choice>
    <mc:Fallback>
      <p:transition spd="slow" advTm="108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Know the definition of the composition of linear maps</a:t>
            </a:r>
          </a:p>
          <a:p>
            <a:pPr lvl="1"/>
            <a:r>
              <a:rPr lang="en-US" dirty="0"/>
              <a:t>Understand it to be associative, mapping over addition of linear maps, and is bilinear</a:t>
            </a:r>
          </a:p>
          <a:p>
            <a:pPr lvl="1"/>
            <a:r>
              <a:rPr lang="en-US" dirty="0"/>
              <a:t>Know that it is not commutative</a:t>
            </a:r>
          </a:p>
          <a:p>
            <a:pPr lvl="1"/>
            <a:r>
              <a:rPr lang="en-US" dirty="0"/>
              <a:t>Know how to find the composition of matrices:</a:t>
            </a:r>
          </a:p>
          <a:p>
            <a:pPr lvl="2"/>
            <a:r>
              <a:rPr lang="en-US" dirty="0"/>
              <a:t>Matrix-matrix multiplication</a:t>
            </a:r>
          </a:p>
          <a:p>
            <a:pPr lvl="1"/>
            <a:r>
              <a:rPr lang="en-US" dirty="0"/>
              <a:t>Understand how to determine which matrices can be </a:t>
            </a:r>
            <a:r>
              <a:rPr lang="en-US" dirty="0" err="1"/>
              <a:t>multipled</a:t>
            </a:r>
            <a:endParaRPr lang="en-US" dirty="0"/>
          </a:p>
        </p:txBody>
      </p:sp>
      <p:sp>
        <p:nvSpPr>
          <p:cNvPr id="4" name="Footer Placeholder 3"/>
          <p:cNvSpPr>
            <a:spLocks noGrp="1"/>
          </p:cNvSpPr>
          <p:nvPr>
            <p:ph type="ftr" sz="quarter" idx="11"/>
          </p:nvPr>
        </p:nvSpPr>
        <p:spPr/>
        <p:txBody>
          <a:bodyPr/>
          <a:lstStyle/>
          <a:p>
            <a:r>
              <a:rPr lang="en-US"/>
              <a:t>The composition of linear maps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5" name="Audio 4">
            <a:hlinkClick r:id="" action="ppaction://media"/>
            <a:extLst>
              <a:ext uri="{FF2B5EF4-FFF2-40B4-BE49-F238E27FC236}">
                <a16:creationId xmlns:a16="http://schemas.microsoft.com/office/drawing/2014/main" id="{DCBA531B-35D2-476B-96E4-70B8C72502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42813"/>
    </mc:Choice>
    <mc:Fallback>
      <p:transition spd="slow" advTm="42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https://en.wikipedia.org/wiki/Linear_map</a:t>
            </a:r>
            <a:br>
              <a:rPr lang="en-US" dirty="0"/>
            </a:br>
            <a:r>
              <a:rPr lang="en-US" dirty="0"/>
              <a:t>			#Forming_new_linear_maps_from_given_ones</a:t>
            </a:r>
          </a:p>
          <a:p>
            <a:pPr marL="0" indent="0">
              <a:buNone/>
            </a:pPr>
            <a:r>
              <a:rPr lang="en-US" dirty="0"/>
              <a:t>[2] 	https://en.wikipedia.org/wiki/Matrix_multiplication</a:t>
            </a:r>
          </a:p>
          <a:p>
            <a:pPr marL="0" indent="0">
              <a:buNone/>
            </a:pPr>
            <a:endParaRPr lang="en-US" dirty="0"/>
          </a:p>
        </p:txBody>
      </p:sp>
      <p:sp>
        <p:nvSpPr>
          <p:cNvPr id="4" name="Footer Placeholder 3"/>
          <p:cNvSpPr>
            <a:spLocks noGrp="1"/>
          </p:cNvSpPr>
          <p:nvPr>
            <p:ph type="ftr" sz="quarter" idx="11"/>
          </p:nvPr>
        </p:nvSpPr>
        <p:spPr/>
        <p:txBody>
          <a:bodyPr/>
          <a:lstStyle/>
          <a:p>
            <a:r>
              <a:rPr lang="en-US"/>
              <a:t>The composition of linear maps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composition of linear maps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composition of linear maps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17</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composition of linear maps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Define composition of linear maps</a:t>
            </a:r>
          </a:p>
          <a:p>
            <a:pPr lvl="1"/>
            <a:r>
              <a:rPr lang="en-US" dirty="0"/>
              <a:t>Examine some of the properties</a:t>
            </a:r>
          </a:p>
          <a:p>
            <a:pPr lvl="1"/>
            <a:r>
              <a:rPr lang="en-US" dirty="0"/>
              <a:t>Learn that composition is not commutative</a:t>
            </a:r>
          </a:p>
          <a:p>
            <a:pPr lvl="1"/>
            <a:r>
              <a:rPr lang="en-US" dirty="0"/>
              <a:t>Determine how to calculate the composition of matrices</a:t>
            </a:r>
          </a:p>
          <a:p>
            <a:pPr lvl="2"/>
            <a:r>
              <a:rPr lang="en-US" dirty="0"/>
              <a:t>That is, matrix-matrix multiplication</a:t>
            </a:r>
          </a:p>
          <a:p>
            <a:pPr lvl="1"/>
            <a:r>
              <a:rPr lang="en-US" dirty="0"/>
              <a:t>Learn under which circumstances we can multiply two matrices</a:t>
            </a:r>
          </a:p>
        </p:txBody>
      </p:sp>
      <p:sp>
        <p:nvSpPr>
          <p:cNvPr id="4" name="Footer Placeholder 3"/>
          <p:cNvSpPr>
            <a:spLocks noGrp="1"/>
          </p:cNvSpPr>
          <p:nvPr>
            <p:ph type="ftr" sz="quarter" idx="11"/>
          </p:nvPr>
        </p:nvSpPr>
        <p:spPr/>
        <p:txBody>
          <a:bodyPr/>
          <a:lstStyle/>
          <a:p>
            <a:r>
              <a:rPr lang="en-US"/>
              <a:t>The composition of linear maps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1B03FDB0-32C8-4F34-B9C8-D2BBE77D2A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27198"/>
    </mc:Choice>
    <mc:Fallback>
      <p:transition spd="slow" advTm="27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 of linear maps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Given one linear map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and</a:t>
            </a:r>
            <a:br>
              <a:rPr lang="en-US" dirty="0"/>
            </a:br>
            <a:r>
              <a:rPr lang="en-US" dirty="0"/>
              <a:t>  a second linear map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Edwardian Script ITC" panose="030303020407070D0804" pitchFamily="66" charset="0"/>
              </a:rPr>
              <a:t>V  </a:t>
            </a:r>
            <a:r>
              <a:rPr lang="en-US" dirty="0">
                <a:latin typeface="Times New Roman" panose="02020603050405020304" pitchFamily="18" charset="0"/>
              </a:rPr>
              <a:t>→</a:t>
            </a:r>
            <a:r>
              <a:rPr lang="en-US" b="1" dirty="0">
                <a:latin typeface="Edwardian Script ITC" panose="030303020407070D0804" pitchFamily="66" charset="0"/>
              </a:rPr>
              <a:t>W</a:t>
            </a:r>
            <a:r>
              <a:rPr lang="en-US" dirty="0"/>
              <a:t> ,</a:t>
            </a:r>
            <a:br>
              <a:rPr lang="en-US" dirty="0"/>
            </a:br>
            <a:r>
              <a:rPr lang="en-US" dirty="0"/>
              <a:t>then we can define the composition </a:t>
            </a:r>
            <a:r>
              <a:rPr lang="en-US" i="1" dirty="0">
                <a:latin typeface="Times New Roman" panose="02020603050405020304" pitchFamily="18" charset="0"/>
              </a:rPr>
              <a:t>BA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W</a:t>
            </a:r>
            <a:r>
              <a:rPr lang="en-US" dirty="0"/>
              <a:t>    where </a:t>
            </a:r>
          </a:p>
          <a:p>
            <a:pPr marL="0" indent="0" algn="ctr">
              <a:buNone/>
            </a:pPr>
            <a:r>
              <a:rPr lang="en-US" dirty="0">
                <a:latin typeface="Times New Roman" panose="02020603050405020304" pitchFamily="18" charset="0"/>
              </a:rPr>
              <a:t>(</a:t>
            </a:r>
            <a:r>
              <a:rPr lang="en-US" i="1" dirty="0">
                <a:latin typeface="Times New Roman" panose="02020603050405020304" pitchFamily="18" charset="0"/>
              </a:rPr>
              <a:t>BA</a:t>
            </a:r>
            <a:r>
              <a:rPr lang="en-US"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a:t>
            </a:r>
          </a:p>
          <a:p>
            <a:pPr marL="0" indent="0">
              <a:buNone/>
            </a:pPr>
            <a:r>
              <a:rPr lang="en-US" dirty="0">
                <a:latin typeface="Times New Roman" panose="02020603050405020304" pitchFamily="18" charset="0"/>
              </a:rPr>
              <a:t>Theorem</a:t>
            </a:r>
          </a:p>
          <a:p>
            <a:pPr marL="0" indent="0">
              <a:buNone/>
            </a:pPr>
            <a:r>
              <a:rPr lang="en-US" dirty="0">
                <a:latin typeface="Times New Roman" panose="02020603050405020304" pitchFamily="18" charset="0"/>
              </a:rPr>
              <a:t>	The composition of linear maps is a linear map.</a:t>
            </a:r>
          </a:p>
          <a:p>
            <a:pPr marL="0" indent="0">
              <a:buNone/>
            </a:pPr>
            <a:r>
              <a:rPr lang="en-US" dirty="0">
                <a:latin typeface="Times New Roman" panose="02020603050405020304" pitchFamily="18" charset="0"/>
              </a:rPr>
              <a:t>Proof:</a:t>
            </a:r>
          </a:p>
          <a:p>
            <a:pPr marL="0" indent="0">
              <a:buNone/>
            </a:pPr>
            <a:r>
              <a:rPr lang="en-US" dirty="0">
                <a:latin typeface="Times New Roman" panose="02020603050405020304" pitchFamily="18" charset="0"/>
              </a:rPr>
              <a:t>	</a:t>
            </a: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BA</a:t>
            </a:r>
            <a:r>
              <a:rPr lang="en-US" dirty="0">
                <a:solidFill>
                  <a:prstClr val="white"/>
                </a:solidFill>
                <a:latin typeface="Times New Roman" panose="02020603050405020304" pitchFamily="18" charset="0"/>
              </a:rPr>
              <a:t>)(</a:t>
            </a:r>
            <a:r>
              <a:rPr lang="en-US" i="1" dirty="0">
                <a:solidFill>
                  <a:prstClr val="white"/>
                </a:solidFill>
                <a:latin typeface="Symbol" panose="05050102010706020507" pitchFamily="18" charset="2"/>
              </a:rPr>
              <a:t>a </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b </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i="1" dirty="0">
                <a:solidFill>
                  <a:prstClr val="white"/>
                </a:solidFill>
                <a:latin typeface="Symbol" panose="05050102010706020507" pitchFamily="18" charset="2"/>
              </a:rPr>
              <a:t>a </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b </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a:t>
            </a:r>
            <a:r>
              <a:rPr lang="en-US" i="1" dirty="0">
                <a:solidFill>
                  <a:prstClr val="white"/>
                </a:solidFill>
                <a:latin typeface="Symbol" panose="05050102010706020507" pitchFamily="18" charset="2"/>
              </a:rPr>
              <a:t>a</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b</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a:t>
            </a:r>
            <a:r>
              <a:rPr lang="en-US" i="1" dirty="0">
                <a:solidFill>
                  <a:prstClr val="white"/>
                </a:solidFill>
                <a:latin typeface="Times New Roman" panose="02020603050405020304" pitchFamily="18" charset="0"/>
              </a:rPr>
              <a:t> B</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b</a:t>
            </a:r>
            <a:r>
              <a:rPr lang="en-US" i="1" dirty="0">
                <a:solidFill>
                  <a:prstClr val="white"/>
                </a:solidFill>
                <a:latin typeface="Times New Roman" panose="02020603050405020304" pitchFamily="18" charset="0"/>
              </a:rPr>
              <a:t> B</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a</a:t>
            </a:r>
            <a:r>
              <a:rPr lang="en-US" i="1" dirty="0">
                <a:solidFill>
                  <a:prstClr val="white"/>
                </a:solidFill>
                <a:latin typeface="Times New Roman" panose="02020603050405020304" pitchFamily="18" charset="0"/>
              </a:rPr>
              <a:t> </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BA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1</a:t>
            </a:r>
            <a:r>
              <a:rPr lang="en-US" dirty="0">
                <a:solidFill>
                  <a:prstClr val="white"/>
                </a:solidFill>
                <a:latin typeface="Times New Roman" panose="02020603050405020304" pitchFamily="18" charset="0"/>
              </a:rPr>
              <a:t> + </a:t>
            </a:r>
            <a:r>
              <a:rPr lang="en-US" i="1" dirty="0">
                <a:solidFill>
                  <a:prstClr val="white"/>
                </a:solidFill>
                <a:latin typeface="Symbol" panose="05050102010706020507" pitchFamily="18" charset="2"/>
              </a:rPr>
              <a:t>b</a:t>
            </a: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BA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r>
              <a:rPr lang="en-US" baseline="-25000" dirty="0">
                <a:solidFill>
                  <a:prstClr val="white"/>
                </a:solidFill>
                <a:latin typeface="Times New Roman" panose="02020603050405020304" pitchFamily="18" charset="0"/>
              </a:rPr>
              <a:t>2</a:t>
            </a:r>
            <a:r>
              <a:rPr lang="en-US" dirty="0">
                <a:solidFill>
                  <a:prstClr val="white"/>
                </a:solidFill>
                <a:latin typeface="Times New Roman" panose="02020603050405020304" pitchFamily="18" charset="0"/>
              </a:rPr>
              <a:t>  </a:t>
            </a:r>
            <a:r>
              <a:rPr lang="en-US" dirty="0"/>
              <a:t>▮</a:t>
            </a: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composition of linear maps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1" name="Audio 10">
            <a:hlinkClick r:id="" action="ppaction://media"/>
            <a:extLst>
              <a:ext uri="{FF2B5EF4-FFF2-40B4-BE49-F238E27FC236}">
                <a16:creationId xmlns:a16="http://schemas.microsoft.com/office/drawing/2014/main" id="{66BC346A-22C5-41B1-AF9F-A4717A214AC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75634384"/>
      </p:ext>
    </p:extLst>
  </p:cSld>
  <p:clrMapOvr>
    <a:masterClrMapping/>
  </p:clrMapOvr>
  <mc:AlternateContent xmlns:mc="http://schemas.openxmlformats.org/markup-compatibility/2006">
    <mc:Choice xmlns:p14="http://schemas.microsoft.com/office/powerpoint/2010/main" Requires="p14">
      <p:transition spd="slow" p14:dur="2000" advTm="156687"/>
    </mc:Choice>
    <mc:Fallback>
      <p:transition spd="slow" advTm="156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 is associative</a:t>
            </a:r>
            <a:endParaRPr lang="en-CA" dirty="0"/>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latin typeface="Times New Roman" panose="02020603050405020304" pitchFamily="18" charset="0"/>
              </a:rPr>
              <a:t>Theorem</a:t>
            </a:r>
            <a:endParaRPr lang="en-US" dirty="0"/>
          </a:p>
          <a:p>
            <a:pPr marL="0" indent="0">
              <a:buNone/>
            </a:pPr>
            <a:r>
              <a:rPr lang="en-US" dirty="0"/>
              <a:t>	Given three linear maps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Edwardian Script ITC" panose="030303020407070D0804" pitchFamily="66" charset="0"/>
              </a:rPr>
              <a:t>V  </a:t>
            </a:r>
            <a:r>
              <a:rPr lang="en-US" dirty="0">
                <a:latin typeface="Times New Roman" panose="02020603050405020304" pitchFamily="18" charset="0"/>
              </a:rPr>
              <a:t>→</a:t>
            </a:r>
            <a:r>
              <a:rPr lang="en-US" b="1" dirty="0">
                <a:latin typeface="Edwardian Script ITC" panose="030303020407070D0804" pitchFamily="66" charset="0"/>
              </a:rPr>
              <a:t>W</a:t>
            </a:r>
            <a:r>
              <a:rPr lang="en-US" dirty="0"/>
              <a:t>   and </a:t>
            </a:r>
            <a:r>
              <a:rPr lang="en-US" i="1" dirty="0">
                <a:latin typeface="Times New Roman" panose="02020603050405020304" pitchFamily="18" charset="0"/>
              </a:rPr>
              <a:t>C</a:t>
            </a:r>
            <a:r>
              <a:rPr lang="en-US" dirty="0">
                <a:latin typeface="Times New Roman" panose="02020603050405020304" pitchFamily="18" charset="0"/>
              </a:rPr>
              <a:t>:</a:t>
            </a:r>
            <a:r>
              <a:rPr lang="en-US" b="1" dirty="0">
                <a:latin typeface="Edwardian Script ITC" panose="030303020407070D0804" pitchFamily="66" charset="0"/>
              </a:rPr>
              <a:t>W  </a:t>
            </a:r>
            <a:r>
              <a:rPr lang="en-US" dirty="0">
                <a:latin typeface="Times New Roman" panose="02020603050405020304" pitchFamily="18" charset="0"/>
              </a:rPr>
              <a:t>→</a:t>
            </a:r>
            <a:r>
              <a:rPr lang="en-US" b="1" dirty="0">
                <a:latin typeface="Edwardian Script ITC" panose="030303020407070D0804" pitchFamily="66" charset="0"/>
              </a:rPr>
              <a:t>X</a:t>
            </a:r>
            <a:r>
              <a:rPr lang="en-US" dirty="0"/>
              <a:t> ,</a:t>
            </a:r>
            <a:br>
              <a:rPr lang="en-US" dirty="0"/>
            </a:br>
            <a:r>
              <a:rPr lang="en-US" dirty="0"/>
              <a:t>	then </a:t>
            </a:r>
            <a:r>
              <a:rPr lang="en-US" dirty="0">
                <a:latin typeface="Times New Roman" panose="02020603050405020304" pitchFamily="18" charset="0"/>
              </a:rPr>
              <a:t>(</a:t>
            </a:r>
            <a:r>
              <a:rPr lang="en-US" i="1" dirty="0">
                <a:latin typeface="Times New Roman" panose="02020603050405020304" pitchFamily="18" charset="0"/>
              </a:rPr>
              <a:t>CB</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C</a:t>
            </a:r>
            <a:r>
              <a:rPr lang="en-US" dirty="0">
                <a:latin typeface="Times New Roman" panose="02020603050405020304" pitchFamily="18" charset="0"/>
              </a:rPr>
              <a:t>(</a:t>
            </a:r>
            <a:r>
              <a:rPr lang="en-US" i="1" dirty="0">
                <a:latin typeface="Times New Roman" panose="02020603050405020304" pitchFamily="18" charset="0"/>
              </a:rPr>
              <a:t>BA</a:t>
            </a:r>
            <a:r>
              <a:rPr lang="en-US" dirty="0">
                <a:latin typeface="Times New Roman" panose="02020603050405020304" pitchFamily="18" charset="0"/>
              </a:rPr>
              <a:t>)</a:t>
            </a:r>
            <a:r>
              <a:rPr lang="en-US" dirty="0"/>
              <a:t>.</a:t>
            </a:r>
          </a:p>
          <a:p>
            <a:pPr lvl="3"/>
            <a:r>
              <a:rPr lang="en-US" sz="2000" dirty="0"/>
              <a:t>That is, composition is associative</a:t>
            </a:r>
            <a:r>
              <a:rPr lang="en-US" dirty="0"/>
              <a:t> </a:t>
            </a:r>
          </a:p>
          <a:p>
            <a:pPr marL="0" indent="0">
              <a:buNone/>
            </a:pPr>
            <a:r>
              <a:rPr lang="en-US" dirty="0">
                <a:latin typeface="Times New Roman" panose="02020603050405020304" pitchFamily="18" charset="0"/>
              </a:rPr>
              <a:t>Proof:</a:t>
            </a:r>
          </a:p>
          <a:p>
            <a:pPr marL="0" indent="0">
              <a:buNone/>
            </a:pPr>
            <a:r>
              <a:rPr lang="en-US" dirty="0">
                <a:latin typeface="Times New Roman" panose="02020603050405020304" pitchFamily="18" charset="0"/>
              </a:rPr>
              <a:t>	</a:t>
            </a: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CB</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CB</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C</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C</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BA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C</a:t>
            </a: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BA</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a:t>
            </a:r>
            <a:r>
              <a:rPr lang="en-US" dirty="0"/>
              <a:t>▮</a:t>
            </a: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composition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F17DA13B-14D0-47BE-B509-8A9027745E7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49344212"/>
      </p:ext>
    </p:extLst>
  </p:cSld>
  <p:clrMapOvr>
    <a:masterClrMapping/>
  </p:clrMapOvr>
  <mc:AlternateContent xmlns:mc="http://schemas.openxmlformats.org/markup-compatibility/2006">
    <mc:Choice xmlns:p14="http://schemas.microsoft.com/office/powerpoint/2010/main" Requires="p14">
      <p:transition spd="slow" p14:dur="2000" advTm="90282"/>
    </mc:Choice>
    <mc:Fallback>
      <p:transition spd="slow" advTm="90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 distributes over map addition</a:t>
            </a:r>
            <a:endParaRPr lang="en-CA" dirty="0"/>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latin typeface="Times New Roman" panose="02020603050405020304" pitchFamily="18" charset="0"/>
              </a:rPr>
              <a:t>Theorem</a:t>
            </a:r>
            <a:endParaRPr lang="en-US" dirty="0"/>
          </a:p>
          <a:p>
            <a:pPr marL="0" indent="0">
              <a:buNone/>
            </a:pPr>
            <a:r>
              <a:rPr lang="en-US" dirty="0"/>
              <a:t>	Given three linear maps </a:t>
            </a:r>
            <a:r>
              <a:rPr lang="en-US" i="1" dirty="0">
                <a:latin typeface="Times New Roman" panose="02020603050405020304" pitchFamily="18" charset="0"/>
              </a:rPr>
              <a:t>A</a:t>
            </a:r>
            <a:r>
              <a:rPr lang="en-US" baseline="-25000" dirty="0">
                <a:latin typeface="Times New Roman" panose="02020603050405020304" pitchFamily="18" charset="0"/>
              </a:rPr>
              <a:t>1</a:t>
            </a:r>
            <a:r>
              <a:rPr lang="en-US" i="1" dirty="0">
                <a:latin typeface="Times New Roman" panose="02020603050405020304" pitchFamily="18" charset="0"/>
              </a:rPr>
              <a:t>, A</a:t>
            </a:r>
            <a:r>
              <a:rPr lang="en-US" baseline="-25000" dirty="0">
                <a:latin typeface="Times New Roman" panose="02020603050405020304" pitchFamily="18" charset="0"/>
              </a:rPr>
              <a:t>2</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and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Edwardian Script ITC" panose="030303020407070D0804" pitchFamily="66" charset="0"/>
              </a:rPr>
              <a:t>V  </a:t>
            </a:r>
            <a:r>
              <a:rPr lang="en-US" dirty="0">
                <a:latin typeface="Times New Roman" panose="02020603050405020304" pitchFamily="18" charset="0"/>
              </a:rPr>
              <a:t>→</a:t>
            </a:r>
            <a:r>
              <a:rPr lang="en-US" b="1" dirty="0">
                <a:latin typeface="Edwardian Script ITC" panose="030303020407070D0804" pitchFamily="66" charset="0"/>
              </a:rPr>
              <a:t>W  </a:t>
            </a:r>
            <a:r>
              <a:rPr lang="en-US" dirty="0"/>
              <a:t>,</a:t>
            </a:r>
            <a:br>
              <a:rPr lang="en-US" dirty="0"/>
            </a:br>
            <a:r>
              <a:rPr lang="en-US" dirty="0"/>
              <a:t>	then </a:t>
            </a:r>
            <a:r>
              <a:rPr lang="en-US" i="1" dirty="0">
                <a:latin typeface="Times New Roman" panose="02020603050405020304" pitchFamily="18" charset="0"/>
              </a:rPr>
              <a:t>B</a:t>
            </a:r>
            <a:r>
              <a:rPr lang="en-US" dirty="0">
                <a:latin typeface="Times New Roman" panose="02020603050405020304" pitchFamily="18" charset="0"/>
              </a:rPr>
              <a:t>(</a:t>
            </a:r>
            <a:r>
              <a:rPr lang="en-US" i="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BA</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BA</a:t>
            </a:r>
            <a:r>
              <a:rPr lang="en-US" baseline="-25000" dirty="0">
                <a:latin typeface="Times New Roman" panose="02020603050405020304" pitchFamily="18" charset="0"/>
              </a:rPr>
              <a:t>2</a:t>
            </a:r>
            <a:r>
              <a:rPr lang="en-US" dirty="0"/>
              <a:t>.</a:t>
            </a:r>
          </a:p>
          <a:p>
            <a:pPr lvl="3"/>
            <a:r>
              <a:rPr lang="en-US" sz="2000" dirty="0"/>
              <a:t>That is, composition distributes over map addition</a:t>
            </a:r>
            <a:r>
              <a:rPr lang="en-US" dirty="0"/>
              <a:t> </a:t>
            </a:r>
          </a:p>
          <a:p>
            <a:pPr marL="0" indent="0">
              <a:buNone/>
            </a:pPr>
            <a:r>
              <a:rPr lang="en-US" dirty="0">
                <a:latin typeface="Times New Roman" panose="02020603050405020304" pitchFamily="18" charset="0"/>
              </a:rPr>
              <a:t>Proof:</a:t>
            </a:r>
          </a:p>
          <a:p>
            <a:pPr marL="0" indent="0">
              <a:buNone/>
            </a:pPr>
            <a:r>
              <a:rPr lang="en-US" dirty="0">
                <a:latin typeface="Times New Roman" panose="02020603050405020304" pitchFamily="18" charset="0"/>
              </a:rPr>
              <a:t>	</a:t>
            </a:r>
            <a:r>
              <a:rPr lang="en-US" dirty="0">
                <a:solidFill>
                  <a:prstClr val="white"/>
                </a:solidFill>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i="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baseline="-25000" dirty="0">
                <a:latin typeface="Times New Roman" panose="02020603050405020304" pitchFamily="18" charset="0"/>
              </a:rPr>
              <a:t>2</a:t>
            </a:r>
            <a:r>
              <a:rPr lang="en-US" dirty="0">
                <a:latin typeface="Times New Roman" panose="02020603050405020304" pitchFamily="18" charset="0"/>
              </a:rPr>
              <a:t>)</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B</a:t>
            </a:r>
            <a:r>
              <a:rPr lang="en-US" dirty="0">
                <a:latin typeface="Times New Roman" panose="02020603050405020304" pitchFamily="18" charset="0"/>
              </a:rPr>
              <a:t>((</a:t>
            </a:r>
            <a:r>
              <a:rPr lang="en-US" i="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baseline="-25000" dirty="0">
                <a:latin typeface="Times New Roman" panose="02020603050405020304" pitchFamily="18" charset="0"/>
              </a:rPr>
              <a:t>2</a:t>
            </a:r>
            <a:r>
              <a:rPr lang="en-US" dirty="0">
                <a:latin typeface="Times New Roman" panose="02020603050405020304" pitchFamily="18" charset="0"/>
              </a:rPr>
              <a:t>)</a:t>
            </a:r>
            <a:r>
              <a:rPr lang="en-US" b="1" dirty="0">
                <a:solidFill>
                  <a:prstClr val="white"/>
                </a:solidFill>
                <a:latin typeface="Times New Roman" panose="02020603050405020304" pitchFamily="18" charset="0"/>
              </a:rPr>
              <a:t>u</a:t>
            </a:r>
            <a:r>
              <a:rPr lang="en-US" dirty="0">
                <a:latin typeface="Times New Roman" panose="02020603050405020304" pitchFamily="18" charset="0"/>
              </a:rPr>
              <a:t>)</a:t>
            </a:r>
            <a:endParaRPr lang="en-US" dirty="0">
              <a:solidFill>
                <a:prstClr val="white"/>
              </a:solidFill>
              <a:latin typeface="Times New Roman" panose="02020603050405020304" pitchFamily="18" charset="0"/>
            </a:endParaRP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B</a:t>
            </a:r>
            <a:r>
              <a:rPr lang="en-US" dirty="0">
                <a:latin typeface="Times New Roman" panose="02020603050405020304" pitchFamily="18" charset="0"/>
              </a:rPr>
              <a:t>(</a:t>
            </a:r>
            <a:r>
              <a:rPr lang="en-US" i="1" dirty="0">
                <a:latin typeface="Times New Roman" panose="02020603050405020304" pitchFamily="18" charset="0"/>
              </a:rPr>
              <a:t>A</a:t>
            </a:r>
            <a:r>
              <a:rPr lang="en-US" baseline="-25000" dirty="0">
                <a:latin typeface="Times New Roman" panose="02020603050405020304" pitchFamily="18" charset="0"/>
              </a:rPr>
              <a:t>1</a:t>
            </a:r>
            <a:r>
              <a:rPr lang="en-US" b="1" dirty="0">
                <a:solidFill>
                  <a:prstClr val="white"/>
                </a:solidFill>
                <a:latin typeface="Times New Roman" panose="02020603050405020304" pitchFamily="18" charset="0"/>
              </a:rPr>
              <a:t>u</a:t>
            </a:r>
            <a:r>
              <a:rPr lang="en-US" dirty="0">
                <a:latin typeface="Times New Roman" panose="02020603050405020304" pitchFamily="18" charset="0"/>
              </a:rPr>
              <a:t> + </a:t>
            </a:r>
            <a:r>
              <a:rPr lang="en-US" i="1" dirty="0">
                <a:latin typeface="Times New Roman" panose="02020603050405020304" pitchFamily="18" charset="0"/>
              </a:rPr>
              <a:t>A</a:t>
            </a:r>
            <a:r>
              <a:rPr lang="en-US" baseline="-25000" dirty="0">
                <a:latin typeface="Times New Roman" panose="02020603050405020304" pitchFamily="18" charset="0"/>
              </a:rPr>
              <a:t>2</a:t>
            </a:r>
            <a:r>
              <a:rPr lang="en-US" b="1" dirty="0">
                <a:solidFill>
                  <a:prstClr val="white"/>
                </a:solidFill>
                <a:latin typeface="Times New Roman" panose="02020603050405020304" pitchFamily="18" charset="0"/>
              </a:rPr>
              <a:t>u</a:t>
            </a:r>
            <a:r>
              <a:rPr lang="en-US" dirty="0">
                <a:latin typeface="Times New Roman" panose="02020603050405020304" pitchFamily="18" charset="0"/>
              </a:rPr>
              <a:t>)</a:t>
            </a:r>
            <a:endParaRPr lang="en-US" dirty="0">
              <a:solidFill>
                <a:prstClr val="white"/>
              </a:solidFill>
              <a:latin typeface="Times New Roman" panose="02020603050405020304" pitchFamily="18" charset="0"/>
            </a:endParaRPr>
          </a:p>
          <a:p>
            <a:pPr marL="0" indent="0">
              <a:buNone/>
            </a:pPr>
            <a:r>
              <a:rPr lang="en-US" dirty="0">
                <a:solidFill>
                  <a:prstClr val="white"/>
                </a:solidFill>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a:t>
            </a:r>
            <a:r>
              <a:rPr lang="en-US" i="1" dirty="0">
                <a:latin typeface="Times New Roman" panose="02020603050405020304" pitchFamily="18" charset="0"/>
              </a:rPr>
              <a:t>A</a:t>
            </a:r>
            <a:r>
              <a:rPr lang="en-US" baseline="-25000" dirty="0">
                <a:latin typeface="Times New Roman" panose="02020603050405020304" pitchFamily="18" charset="0"/>
              </a:rPr>
              <a:t>1</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a:t>
            </a:r>
            <a:r>
              <a:rPr lang="en-US" i="1" dirty="0">
                <a:latin typeface="Times New Roman" panose="02020603050405020304" pitchFamily="18" charset="0"/>
              </a:rPr>
              <a:t>A</a:t>
            </a:r>
            <a:r>
              <a:rPr lang="en-US" baseline="-25000" dirty="0">
                <a:latin typeface="Times New Roman" panose="02020603050405020304" pitchFamily="18" charset="0"/>
              </a:rPr>
              <a:t>2</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dirty="0">
                <a:latin typeface="Times New Roman" panose="02020603050405020304" pitchFamily="18" charset="0"/>
              </a:rPr>
              <a:t>(</a:t>
            </a:r>
            <a:r>
              <a:rPr lang="en-US" i="1" dirty="0">
                <a:latin typeface="Times New Roman" panose="02020603050405020304" pitchFamily="18" charset="0"/>
              </a:rPr>
              <a:t>BA</a:t>
            </a:r>
            <a:r>
              <a:rPr lang="en-US" baseline="-25000" dirty="0">
                <a:latin typeface="Times New Roman" panose="02020603050405020304" pitchFamily="18" charset="0"/>
              </a:rPr>
              <a:t>1</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 u</a:t>
            </a:r>
            <a:r>
              <a:rPr lang="en-US" dirty="0">
                <a:latin typeface="Times New Roman" panose="02020603050405020304" pitchFamily="18" charset="0"/>
              </a:rPr>
              <a:t> + (</a:t>
            </a:r>
            <a:r>
              <a:rPr lang="en-US" i="1" dirty="0">
                <a:latin typeface="Times New Roman" panose="02020603050405020304" pitchFamily="18" charset="0"/>
              </a:rPr>
              <a:t>BA</a:t>
            </a:r>
            <a:r>
              <a:rPr lang="en-US" baseline="-25000" dirty="0">
                <a:latin typeface="Times New Roman" panose="02020603050405020304" pitchFamily="18" charset="0"/>
              </a:rPr>
              <a:t>2</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u</a:t>
            </a:r>
          </a:p>
          <a:p>
            <a:pPr marL="0" indent="0">
              <a:buNone/>
            </a:pPr>
            <a:r>
              <a:rPr lang="en-US" dirty="0">
                <a:solidFill>
                  <a:prstClr val="white"/>
                </a:solidFill>
                <a:latin typeface="Times New Roman" panose="02020603050405020304" pitchFamily="18" charset="0"/>
              </a:rPr>
              <a:t>				= (</a:t>
            </a:r>
            <a:r>
              <a:rPr lang="en-US" i="1" dirty="0">
                <a:latin typeface="Times New Roman" panose="02020603050405020304" pitchFamily="18" charset="0"/>
              </a:rPr>
              <a:t>BA</a:t>
            </a:r>
            <a:r>
              <a:rPr lang="en-US" baseline="-25000" dirty="0">
                <a:latin typeface="Times New Roman" panose="02020603050405020304" pitchFamily="18" charset="0"/>
              </a:rPr>
              <a:t>1</a:t>
            </a:r>
            <a:r>
              <a:rPr lang="en-US" b="1" dirty="0">
                <a:solidFill>
                  <a:prstClr val="white"/>
                </a:solidFill>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BA</a:t>
            </a:r>
            <a:r>
              <a:rPr lang="en-US" baseline="-25000" dirty="0">
                <a:latin typeface="Times New Roman" panose="02020603050405020304" pitchFamily="18" charset="0"/>
              </a:rPr>
              <a:t>2</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u </a:t>
            </a:r>
            <a:r>
              <a:rPr lang="en-US" dirty="0"/>
              <a:t>▮</a:t>
            </a: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composition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40FE2E6D-36EE-47DD-A233-BE10DA7C7DE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54891155"/>
      </p:ext>
    </p:extLst>
  </p:cSld>
  <p:clrMapOvr>
    <a:masterClrMapping/>
  </p:clrMapOvr>
  <mc:AlternateContent xmlns:mc="http://schemas.openxmlformats.org/markup-compatibility/2006">
    <mc:Choice xmlns:p14="http://schemas.microsoft.com/office/powerpoint/2010/main" Requires="p14">
      <p:transition spd="slow" p14:dur="2000" advTm="140689"/>
    </mc:Choice>
    <mc:Fallback>
      <p:transition spd="slow" advTm="140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 distributes over map addition</a:t>
            </a:r>
            <a:endParaRPr lang="en-CA" dirty="0"/>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latin typeface="Times New Roman" panose="02020603050405020304" pitchFamily="18" charset="0"/>
              </a:rPr>
              <a:t>Theorem</a:t>
            </a:r>
            <a:endParaRPr lang="en-US" dirty="0"/>
          </a:p>
          <a:p>
            <a:pPr marL="0" indent="0">
              <a:buNone/>
            </a:pPr>
            <a:r>
              <a:rPr lang="en-US" dirty="0"/>
              <a:t>	Given three linear maps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and </a:t>
            </a:r>
            <a:r>
              <a:rPr lang="en-US" i="1" dirty="0">
                <a:latin typeface="Times New Roman" panose="02020603050405020304" pitchFamily="18" charset="0"/>
              </a:rPr>
              <a:t>B</a:t>
            </a:r>
            <a:r>
              <a:rPr lang="en-US" baseline="-25000" dirty="0">
                <a:latin typeface="Times New Roman" panose="02020603050405020304" pitchFamily="18" charset="0"/>
              </a:rPr>
              <a:t>1</a:t>
            </a:r>
            <a:r>
              <a:rPr lang="en-US" i="1" dirty="0">
                <a:latin typeface="Times New Roman" panose="02020603050405020304" pitchFamily="18" charset="0"/>
              </a:rPr>
              <a:t>, B</a:t>
            </a:r>
            <a:r>
              <a:rPr lang="en-US" baseline="-25000" dirty="0">
                <a:latin typeface="Times New Roman" panose="02020603050405020304" pitchFamily="18" charset="0"/>
              </a:rPr>
              <a:t>2 </a:t>
            </a:r>
            <a:r>
              <a:rPr lang="en-US" dirty="0">
                <a:latin typeface="Times New Roman" panose="02020603050405020304" pitchFamily="18" charset="0"/>
              </a:rPr>
              <a:t>:</a:t>
            </a:r>
            <a:r>
              <a:rPr lang="en-US" b="1" dirty="0">
                <a:latin typeface="Edwardian Script ITC" panose="030303020407070D0804" pitchFamily="66" charset="0"/>
              </a:rPr>
              <a:t>V  </a:t>
            </a:r>
            <a:r>
              <a:rPr lang="en-US" dirty="0">
                <a:latin typeface="Times New Roman" panose="02020603050405020304" pitchFamily="18" charset="0"/>
              </a:rPr>
              <a:t>→</a:t>
            </a:r>
            <a:r>
              <a:rPr lang="en-US" b="1" dirty="0">
                <a:latin typeface="Edwardian Script ITC" panose="030303020407070D0804" pitchFamily="66" charset="0"/>
              </a:rPr>
              <a:t>W  </a:t>
            </a:r>
            <a:r>
              <a:rPr lang="en-US" dirty="0"/>
              <a:t>,</a:t>
            </a:r>
            <a:br>
              <a:rPr lang="en-US" dirty="0"/>
            </a:br>
            <a:r>
              <a:rPr lang="en-US" dirty="0"/>
              <a:t>	then </a:t>
            </a:r>
            <a:r>
              <a:rPr lang="en-US" dirty="0">
                <a:latin typeface="Times New Roman" panose="02020603050405020304" pitchFamily="18" charset="0"/>
              </a:rPr>
              <a:t>(</a:t>
            </a:r>
            <a:r>
              <a:rPr lang="en-US" i="1" dirty="0">
                <a:latin typeface="Times New Roman" panose="02020603050405020304" pitchFamily="18" charset="0"/>
              </a:rPr>
              <a:t>B</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B</a:t>
            </a:r>
            <a:r>
              <a:rPr lang="en-US" baseline="-25000" dirty="0">
                <a:latin typeface="Times New Roman" panose="02020603050405020304" pitchFamily="18" charset="0"/>
              </a:rPr>
              <a:t>2</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baseline="-25000" dirty="0">
                <a:latin typeface="Times New Roman" panose="02020603050405020304" pitchFamily="18" charset="0"/>
              </a:rPr>
              <a:t>1</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baseline="-25000" dirty="0">
                <a:latin typeface="Times New Roman" panose="02020603050405020304" pitchFamily="18" charset="0"/>
              </a:rPr>
              <a:t>2</a:t>
            </a:r>
            <a:r>
              <a:rPr lang="en-US" i="1" dirty="0">
                <a:latin typeface="Times New Roman" panose="02020603050405020304" pitchFamily="18" charset="0"/>
              </a:rPr>
              <a:t>A</a:t>
            </a:r>
            <a:r>
              <a:rPr lang="en-US" dirty="0"/>
              <a:t>.</a:t>
            </a:r>
          </a:p>
          <a:p>
            <a:pPr lvl="3"/>
            <a:r>
              <a:rPr lang="en-US" sz="2000" dirty="0"/>
              <a:t>That is, composition distributes over map addition</a:t>
            </a:r>
            <a:r>
              <a:rPr lang="en-US" dirty="0"/>
              <a:t> </a:t>
            </a:r>
          </a:p>
          <a:p>
            <a:pPr marL="0" indent="0">
              <a:buNone/>
            </a:pPr>
            <a:r>
              <a:rPr lang="en-US" dirty="0">
                <a:latin typeface="Times New Roman" panose="02020603050405020304" pitchFamily="18" charset="0"/>
              </a:rPr>
              <a:t>Proof:</a:t>
            </a:r>
          </a:p>
          <a:p>
            <a:pPr marL="0" indent="0">
              <a:buNone/>
            </a:pPr>
            <a:r>
              <a:rPr lang="en-US" dirty="0">
                <a:latin typeface="Times New Roman" panose="02020603050405020304" pitchFamily="18" charset="0"/>
              </a:rPr>
              <a:t>	</a:t>
            </a:r>
            <a:r>
              <a:rPr lang="en-US" dirty="0">
                <a:solidFill>
                  <a:prstClr val="white"/>
                </a:solidFill>
                <a:latin typeface="Times New Roman" panose="02020603050405020304" pitchFamily="18" charset="0"/>
              </a:rPr>
              <a:t>         	  (</a:t>
            </a:r>
            <a:r>
              <a:rPr lang="en-US" dirty="0">
                <a:latin typeface="Times New Roman" panose="02020603050405020304" pitchFamily="18" charset="0"/>
              </a:rPr>
              <a:t>(</a:t>
            </a:r>
            <a:r>
              <a:rPr lang="en-US" i="1" dirty="0">
                <a:latin typeface="Times New Roman" panose="02020603050405020304" pitchFamily="18" charset="0"/>
              </a:rPr>
              <a:t>B</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B</a:t>
            </a:r>
            <a:r>
              <a:rPr lang="en-US" baseline="-25000" dirty="0">
                <a:latin typeface="Times New Roman" panose="02020603050405020304" pitchFamily="18" charset="0"/>
              </a:rPr>
              <a:t>2</a:t>
            </a:r>
            <a:r>
              <a:rPr lang="en-US" dirty="0">
                <a:latin typeface="Times New Roman" panose="02020603050405020304" pitchFamily="18" charset="0"/>
              </a:rPr>
              <a:t>)</a:t>
            </a:r>
            <a:r>
              <a:rPr lang="en-US" i="1" dirty="0">
                <a:latin typeface="Times New Roman" panose="02020603050405020304" pitchFamily="18" charset="0"/>
              </a:rPr>
              <a:t>A</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dirty="0">
                <a:latin typeface="Times New Roman" panose="02020603050405020304" pitchFamily="18" charset="0"/>
              </a:rPr>
              <a:t>(</a:t>
            </a:r>
            <a:r>
              <a:rPr lang="en-US" i="1" dirty="0">
                <a:latin typeface="Times New Roman" panose="02020603050405020304" pitchFamily="18" charset="0"/>
              </a:rPr>
              <a:t>B</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B</a:t>
            </a:r>
            <a:r>
              <a:rPr lang="en-US" baseline="-25000" dirty="0">
                <a:latin typeface="Times New Roman" panose="02020603050405020304" pitchFamily="18" charset="0"/>
              </a:rPr>
              <a:t>2</a:t>
            </a:r>
            <a:r>
              <a:rPr lang="en-US" dirty="0">
                <a:latin typeface="Times New Roman" panose="02020603050405020304" pitchFamily="18" charset="0"/>
              </a:rPr>
              <a:t>)(</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latin typeface="Times New Roman" panose="02020603050405020304" pitchFamily="18" charset="0"/>
              </a:rPr>
              <a:t>)</a:t>
            </a:r>
            <a:endParaRPr lang="en-US" dirty="0">
              <a:solidFill>
                <a:prstClr val="white"/>
              </a:solidFill>
              <a:latin typeface="Times New Roman" panose="02020603050405020304" pitchFamily="18" charset="0"/>
            </a:endParaRP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B</a:t>
            </a:r>
            <a:r>
              <a:rPr lang="en-US" baseline="-25000" dirty="0">
                <a:latin typeface="Times New Roman" panose="02020603050405020304" pitchFamily="18" charset="0"/>
              </a:rPr>
              <a:t>1</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a:t>
            </a:r>
            <a:r>
              <a:rPr lang="en-US" dirty="0">
                <a:latin typeface="Times New Roman" panose="02020603050405020304" pitchFamily="18" charset="0"/>
              </a:rPr>
              <a:t> + </a:t>
            </a:r>
            <a:r>
              <a:rPr lang="en-US" i="1" dirty="0">
                <a:latin typeface="Times New Roman" panose="02020603050405020304" pitchFamily="18" charset="0"/>
              </a:rPr>
              <a:t>B</a:t>
            </a:r>
            <a:r>
              <a:rPr lang="en-US" baseline="-25000" dirty="0">
                <a:latin typeface="Times New Roman" panose="02020603050405020304" pitchFamily="18" charset="0"/>
              </a:rPr>
              <a:t>2</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latin typeface="Times New Roman" panose="02020603050405020304" pitchFamily="18" charset="0"/>
              </a:rPr>
              <a:t>)</a:t>
            </a:r>
            <a:endParaRPr lang="en-US" dirty="0">
              <a:solidFill>
                <a:prstClr val="white"/>
              </a:solidFill>
              <a:latin typeface="Times New Roman" panose="02020603050405020304" pitchFamily="18" charset="0"/>
            </a:endParaRPr>
          </a:p>
          <a:p>
            <a:pPr marL="0" indent="0">
              <a:buNone/>
            </a:pPr>
            <a:r>
              <a:rPr lang="en-US" dirty="0">
                <a:solidFill>
                  <a:prstClr val="white"/>
                </a:solidFill>
                <a:latin typeface="Times New Roman" panose="02020603050405020304" pitchFamily="18" charset="0"/>
              </a:rPr>
              <a:t>				= (</a:t>
            </a:r>
            <a:r>
              <a:rPr lang="en-US" i="1" dirty="0">
                <a:solidFill>
                  <a:prstClr val="white"/>
                </a:solidFill>
                <a:latin typeface="Times New Roman" panose="02020603050405020304" pitchFamily="18" charset="0"/>
              </a:rPr>
              <a:t>B</a:t>
            </a:r>
            <a:r>
              <a:rPr lang="en-US" baseline="-25000" dirty="0">
                <a:latin typeface="Times New Roman" panose="02020603050405020304" pitchFamily="18" charset="0"/>
              </a:rPr>
              <a:t>1</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r>
              <a:rPr lang="en-US" dirty="0">
                <a:latin typeface="Times New Roman" panose="02020603050405020304" pitchFamily="18" charset="0"/>
              </a:rPr>
              <a:t> + </a:t>
            </a:r>
            <a:r>
              <a:rPr lang="en-US" dirty="0">
                <a:solidFill>
                  <a:prstClr val="white"/>
                </a:solidFill>
                <a:latin typeface="Times New Roman" panose="02020603050405020304" pitchFamily="18" charset="0"/>
              </a:rPr>
              <a:t>(</a:t>
            </a:r>
            <a:r>
              <a:rPr lang="en-US" i="1" dirty="0">
                <a:latin typeface="Times New Roman" panose="02020603050405020304" pitchFamily="18" charset="0"/>
              </a:rPr>
              <a:t>B</a:t>
            </a:r>
            <a:r>
              <a:rPr lang="en-US" baseline="-25000" dirty="0">
                <a:latin typeface="Times New Roman" panose="02020603050405020304" pitchFamily="18" charset="0"/>
              </a:rPr>
              <a:t>2</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endParaRPr lang="en-US" dirty="0">
              <a:solidFill>
                <a:prstClr val="white"/>
              </a:solidFill>
              <a:latin typeface="Times New Roman" panose="02020603050405020304" pitchFamily="18" charset="0"/>
            </a:endParaRPr>
          </a:p>
          <a:p>
            <a:pPr marL="0" indent="0">
              <a:buNone/>
            </a:pPr>
            <a:r>
              <a:rPr lang="en-US" dirty="0">
                <a:solidFill>
                  <a:prstClr val="white"/>
                </a:solidFill>
                <a:latin typeface="Times New Roman" panose="02020603050405020304" pitchFamily="18" charset="0"/>
              </a:rPr>
              <a:t>				= </a:t>
            </a:r>
            <a:r>
              <a:rPr lang="en-US" dirty="0">
                <a:latin typeface="Times New Roman" panose="02020603050405020304" pitchFamily="18" charset="0"/>
              </a:rPr>
              <a:t>(</a:t>
            </a:r>
            <a:r>
              <a:rPr lang="en-US" i="1" dirty="0">
                <a:latin typeface="Times New Roman" panose="02020603050405020304" pitchFamily="18" charset="0"/>
              </a:rPr>
              <a:t>B</a:t>
            </a:r>
            <a:r>
              <a:rPr lang="en-US" baseline="-25000" dirty="0">
                <a:latin typeface="Times New Roman" panose="02020603050405020304" pitchFamily="18" charset="0"/>
              </a:rPr>
              <a:t>1</a:t>
            </a:r>
            <a:r>
              <a:rPr lang="en-US" i="1" dirty="0">
                <a:latin typeface="Times New Roman" panose="02020603050405020304" pitchFamily="18" charset="0"/>
              </a:rPr>
              <a:t>A</a:t>
            </a:r>
            <a:r>
              <a:rPr lang="en-US" dirty="0">
                <a:solidFill>
                  <a:prstClr val="white"/>
                </a:solidFill>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B</a:t>
            </a:r>
            <a:r>
              <a:rPr lang="en-US" baseline="-25000" dirty="0">
                <a:latin typeface="Times New Roman" panose="02020603050405020304" pitchFamily="18" charset="0"/>
              </a:rPr>
              <a:t>2</a:t>
            </a:r>
            <a:r>
              <a:rPr lang="en-US" i="1" dirty="0">
                <a:latin typeface="Times New Roman" panose="02020603050405020304" pitchFamily="18" charset="0"/>
              </a:rPr>
              <a:t>A</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u </a:t>
            </a:r>
            <a:r>
              <a:rPr lang="en-US" dirty="0"/>
              <a:t>▮</a:t>
            </a: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composition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A8F58DB7-DC94-46A1-B48B-19F4DF1CB0B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53546833"/>
      </p:ext>
    </p:extLst>
  </p:cSld>
  <p:clrMapOvr>
    <a:masterClrMapping/>
  </p:clrMapOvr>
  <mc:AlternateContent xmlns:mc="http://schemas.openxmlformats.org/markup-compatibility/2006">
    <mc:Choice xmlns:p14="http://schemas.microsoft.com/office/powerpoint/2010/main" Requires="p14">
      <p:transition spd="slow" p14:dur="2000" advTm="68898"/>
    </mc:Choice>
    <mc:Fallback>
      <p:transition spd="slow" advTm="68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 is bilinear</a:t>
            </a:r>
            <a:endParaRPr lang="en-CA" dirty="0"/>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latin typeface="Times New Roman" panose="02020603050405020304" pitchFamily="18" charset="0"/>
              </a:rPr>
              <a:t>Theorem</a:t>
            </a:r>
            <a:endParaRPr lang="en-US" dirty="0"/>
          </a:p>
          <a:p>
            <a:pPr marL="0" indent="0">
              <a:buNone/>
            </a:pPr>
            <a:r>
              <a:rPr lang="en-US" dirty="0"/>
              <a:t>	Given linear maps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and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Edwardian Script ITC" panose="030303020407070D0804" pitchFamily="66" charset="0"/>
              </a:rPr>
              <a:t>V  </a:t>
            </a:r>
            <a:r>
              <a:rPr lang="en-US" dirty="0">
                <a:latin typeface="Times New Roman" panose="02020603050405020304" pitchFamily="18" charset="0"/>
              </a:rPr>
              <a:t>→</a:t>
            </a:r>
            <a:r>
              <a:rPr lang="en-US" b="1" dirty="0">
                <a:latin typeface="Edwardian Script ITC" panose="030303020407070D0804" pitchFamily="66" charset="0"/>
              </a:rPr>
              <a:t>W  </a:t>
            </a:r>
            <a:r>
              <a:rPr lang="en-US" dirty="0"/>
              <a:t>  and a scalar </a:t>
            </a:r>
            <a:r>
              <a:rPr lang="en-US" i="1" dirty="0">
                <a:latin typeface="Symbol" panose="05050102010706020507" pitchFamily="18" charset="2"/>
              </a:rPr>
              <a:t>a</a:t>
            </a:r>
            <a:r>
              <a:rPr lang="en-US" dirty="0"/>
              <a:t>,</a:t>
            </a:r>
            <a:br>
              <a:rPr lang="en-US" dirty="0"/>
            </a:br>
            <a:r>
              <a:rPr lang="en-US" dirty="0"/>
              <a:t>	then </a:t>
            </a:r>
            <a:r>
              <a:rPr lang="en-US" i="1" dirty="0">
                <a:latin typeface="Symbol" panose="05050102010706020507" pitchFamily="18" charset="2"/>
              </a:rPr>
              <a:t>a</a:t>
            </a:r>
            <a:r>
              <a:rPr lang="en-US" dirty="0">
                <a:latin typeface="Times New Roman" panose="02020603050405020304" pitchFamily="18" charset="0"/>
              </a:rPr>
              <a:t>(</a:t>
            </a:r>
            <a:r>
              <a:rPr lang="en-US" i="1" dirty="0">
                <a:latin typeface="Times New Roman" panose="02020603050405020304" pitchFamily="18" charset="0"/>
              </a:rPr>
              <a:t>BA</a:t>
            </a:r>
            <a:r>
              <a:rPr lang="en-US" dirty="0">
                <a:latin typeface="Times New Roman" panose="02020603050405020304" pitchFamily="18" charset="0"/>
              </a:rPr>
              <a:t>) = (</a:t>
            </a:r>
            <a:r>
              <a:rPr lang="en-US" i="1" dirty="0" err="1">
                <a:latin typeface="Symbol" panose="05050102010706020507" pitchFamily="18" charset="2"/>
              </a:rPr>
              <a:t>a</a:t>
            </a:r>
            <a:r>
              <a:rPr lang="en-US" i="1" dirty="0" err="1">
                <a:latin typeface="Times New Roman" panose="02020603050405020304" pitchFamily="18" charset="0"/>
              </a:rPr>
              <a:t>B</a:t>
            </a:r>
            <a:r>
              <a:rPr lang="en-US" dirty="0">
                <a:latin typeface="Times New Roman" panose="02020603050405020304" pitchFamily="18" charset="0"/>
              </a:rPr>
              <a:t>)</a:t>
            </a:r>
            <a:r>
              <a:rPr lang="en-US" i="1" dirty="0">
                <a:latin typeface="Times New Roman" panose="02020603050405020304" pitchFamily="18" charset="0"/>
              </a:rPr>
              <a:t>A = B</a:t>
            </a:r>
            <a:r>
              <a:rPr lang="en-US" dirty="0">
                <a:latin typeface="Times New Roman" panose="02020603050405020304" pitchFamily="18" charset="0"/>
              </a:rPr>
              <a:t>(</a:t>
            </a:r>
            <a:r>
              <a:rPr lang="en-US" i="1" dirty="0" err="1">
                <a:latin typeface="Symbol" panose="05050102010706020507" pitchFamily="18" charset="2"/>
              </a:rPr>
              <a:t>a</a:t>
            </a:r>
            <a:r>
              <a:rPr lang="en-US" i="1" dirty="0" err="1">
                <a:latin typeface="Times New Roman" panose="02020603050405020304" pitchFamily="18" charset="0"/>
              </a:rPr>
              <a:t>A</a:t>
            </a:r>
            <a:r>
              <a:rPr lang="en-US" dirty="0">
                <a:latin typeface="Times New Roman" panose="02020603050405020304" pitchFamily="18" charset="0"/>
              </a:rPr>
              <a:t>)</a:t>
            </a:r>
            <a:r>
              <a:rPr lang="en-US" dirty="0"/>
              <a:t>.</a:t>
            </a:r>
          </a:p>
          <a:p>
            <a:pPr lvl="3"/>
            <a:r>
              <a:rPr lang="en-US" sz="2000" dirty="0"/>
              <a:t>That is, composition is bilinear</a:t>
            </a:r>
            <a:endParaRPr lang="en-US" dirty="0"/>
          </a:p>
          <a:p>
            <a:pPr marL="0" indent="0">
              <a:buNone/>
            </a:pPr>
            <a:r>
              <a:rPr lang="en-US" dirty="0">
                <a:latin typeface="Times New Roman" panose="02020603050405020304" pitchFamily="18" charset="0"/>
              </a:rPr>
              <a:t>Proof:</a:t>
            </a:r>
          </a:p>
          <a:p>
            <a:pPr marL="0" indent="0">
              <a:buNone/>
            </a:pPr>
            <a:r>
              <a:rPr lang="en-US" dirty="0">
                <a:latin typeface="Times New Roman" panose="02020603050405020304" pitchFamily="18" charset="0"/>
              </a:rPr>
              <a:t>	</a:t>
            </a:r>
            <a:r>
              <a:rPr lang="en-US" dirty="0">
                <a:solidFill>
                  <a:prstClr val="white"/>
                </a:solidFill>
                <a:latin typeface="Times New Roman" panose="02020603050405020304" pitchFamily="18" charset="0"/>
              </a:rPr>
              <a:t>         	        (</a:t>
            </a:r>
            <a:r>
              <a:rPr lang="en-US" i="1" dirty="0">
                <a:latin typeface="Symbol" panose="05050102010706020507" pitchFamily="18" charset="2"/>
              </a:rPr>
              <a:t>a</a:t>
            </a:r>
            <a:r>
              <a:rPr lang="en-US" dirty="0">
                <a:latin typeface="Times New Roman" panose="02020603050405020304" pitchFamily="18" charset="0"/>
              </a:rPr>
              <a:t>(</a:t>
            </a:r>
            <a:r>
              <a:rPr lang="en-US" i="1" dirty="0">
                <a:latin typeface="Times New Roman" panose="02020603050405020304" pitchFamily="18" charset="0"/>
              </a:rPr>
              <a:t>BA</a:t>
            </a:r>
            <a:r>
              <a:rPr lang="en-US" dirty="0">
                <a:latin typeface="Times New Roman" panose="02020603050405020304" pitchFamily="18" charset="0"/>
              </a:rPr>
              <a:t>)</a:t>
            </a:r>
            <a:r>
              <a:rPr lang="en-US" dirty="0">
                <a:solidFill>
                  <a:prstClr val="white"/>
                </a:solidFill>
                <a:latin typeface="Times New Roman" panose="02020603050405020304" pitchFamily="18" charset="0"/>
              </a:rPr>
              <a:t>) </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	= </a:t>
            </a:r>
            <a:r>
              <a:rPr lang="en-US" i="1" dirty="0">
                <a:latin typeface="Symbol" panose="05050102010706020507" pitchFamily="18" charset="2"/>
              </a:rPr>
              <a:t>a </a:t>
            </a:r>
            <a:r>
              <a:rPr lang="en-US" dirty="0">
                <a:latin typeface="Symbol" panose="05050102010706020507" pitchFamily="18" charset="2"/>
              </a:rPr>
              <a:t>(</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BA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i="1" dirty="0">
                <a:latin typeface="Symbol" panose="05050102010706020507" pitchFamily="18" charset="2"/>
              </a:rPr>
              <a:t>a</a:t>
            </a:r>
            <a:r>
              <a:rPr lang="en-US" dirty="0">
                <a:latin typeface="Symbol" panose="05050102010706020507" pitchFamily="18" charset="2"/>
              </a:rPr>
              <a:t> </a:t>
            </a:r>
            <a:r>
              <a:rPr lang="en-US" i="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dirty="0">
                <a:latin typeface="Symbol" panose="05050102010706020507" pitchFamily="18" charset="2"/>
              </a:rPr>
              <a:t>(</a:t>
            </a:r>
            <a:r>
              <a:rPr lang="en-US" i="1" dirty="0">
                <a:latin typeface="Symbol" panose="05050102010706020507" pitchFamily="18" charset="2"/>
              </a:rPr>
              <a:t>a </a:t>
            </a:r>
            <a:r>
              <a:rPr lang="en-US" i="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a:t>
            </a:r>
            <a:r>
              <a:rPr lang="en-US" i="1" dirty="0">
                <a:solidFill>
                  <a:prstClr val="white"/>
                </a:solidFill>
                <a:latin typeface="Times New Roman" panose="02020603050405020304" pitchFamily="18" charset="0"/>
              </a:rPr>
              <a:t>A</a:t>
            </a:r>
            <a:r>
              <a:rPr lang="en-US" b="1" dirty="0">
                <a:solidFill>
                  <a:prstClr val="white"/>
                </a:solidFill>
                <a:latin typeface="Times New Roman" panose="02020603050405020304" pitchFamily="18" charset="0"/>
              </a:rPr>
              <a:t>u</a:t>
            </a:r>
            <a:r>
              <a:rPr lang="en-US" dirty="0">
                <a:solidFill>
                  <a:prstClr val="white"/>
                </a:solidFill>
                <a:latin typeface="Times New Roman" panose="02020603050405020304" pitchFamily="18" charset="0"/>
              </a:rPr>
              <a:t>)</a:t>
            </a:r>
          </a:p>
          <a:p>
            <a:pPr marL="0" indent="0">
              <a:buNone/>
            </a:pPr>
            <a:r>
              <a:rPr lang="en-US" dirty="0">
                <a:solidFill>
                  <a:prstClr val="white"/>
                </a:solidFill>
                <a:latin typeface="Times New Roman" panose="02020603050405020304" pitchFamily="18" charset="0"/>
              </a:rPr>
              <a:t>				= (</a:t>
            </a:r>
            <a:r>
              <a:rPr lang="en-US" dirty="0">
                <a:latin typeface="Symbol" panose="05050102010706020507" pitchFamily="18" charset="2"/>
              </a:rPr>
              <a:t>(</a:t>
            </a:r>
            <a:r>
              <a:rPr lang="en-US" i="1" dirty="0">
                <a:latin typeface="Symbol" panose="05050102010706020507" pitchFamily="18" charset="2"/>
              </a:rPr>
              <a:t>a </a:t>
            </a:r>
            <a:r>
              <a:rPr lang="en-US" i="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A</a:t>
            </a:r>
            <a:r>
              <a:rPr lang="en-US" dirty="0">
                <a:solidFill>
                  <a:prstClr val="white"/>
                </a:solidFill>
                <a:latin typeface="Times New Roman" panose="02020603050405020304" pitchFamily="18" charset="0"/>
              </a:rPr>
              <a:t>)</a:t>
            </a:r>
            <a:r>
              <a:rPr lang="en-US" b="1" dirty="0">
                <a:solidFill>
                  <a:prstClr val="white"/>
                </a:solidFill>
                <a:latin typeface="Times New Roman" panose="02020603050405020304" pitchFamily="18" charset="0"/>
              </a:rPr>
              <a:t>u</a:t>
            </a: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composition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3" name="TextBox 12">
            <a:extLst>
              <a:ext uri="{FF2B5EF4-FFF2-40B4-BE49-F238E27FC236}">
                <a16:creationId xmlns:a16="http://schemas.microsoft.com/office/drawing/2014/main" id="{1570DBA0-5A87-409A-B695-BB362F6B255B}"/>
              </a:ext>
            </a:extLst>
          </p:cNvPr>
          <p:cNvSpPr txBox="1"/>
          <p:nvPr/>
        </p:nvSpPr>
        <p:spPr>
          <a:xfrm>
            <a:off x="6088944" y="3955801"/>
            <a:ext cx="2300111" cy="1723549"/>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0" u="none" strike="noStrike" kern="1200" cap="none" spc="0" normalizeH="0" baseline="0" noProof="0" dirty="0">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a</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a:p>
            <a:pPr lvl="0">
              <a:defRPr/>
            </a:pP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0" u="none" strike="noStrike" kern="1200" cap="none" spc="0" normalizeH="0" baseline="0" noProof="0" dirty="0">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err="1">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a</a:t>
            </a:r>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1"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u</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lang="en-US" sz="2400"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a:t>
            </a:r>
            <a:endPar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lvl="0">
              <a:defRPr/>
            </a:pP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i="0" u="none" strike="noStrike" kern="1200" cap="none" spc="0" normalizeH="0" baseline="0" noProof="0" dirty="0">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r>
              <a:rPr kumimoji="0" lang="en-US" sz="2200" b="0" i="0" u="none" strike="noStrike" kern="1200" cap="none" spc="0" normalizeH="0" baseline="0" noProof="0" dirty="0">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err="1">
                <a:ln>
                  <a:noFill/>
                </a:ln>
                <a:solidFill>
                  <a:prstClr val="white"/>
                </a:solidFill>
                <a:effectLst/>
                <a:uLnTx/>
                <a:uFillTx/>
                <a:latin typeface="Symbol" panose="05050102010706020507" pitchFamily="18" charset="2"/>
                <a:ea typeface="Cambria" panose="02040503050406030204" pitchFamily="18" charset="0"/>
                <a:cs typeface="Times New Roman" panose="02020603050405020304" pitchFamily="18" charset="0"/>
              </a:rPr>
              <a:t>a</a:t>
            </a:r>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2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u ▮</a:t>
            </a:r>
            <a:endPar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pic>
        <p:nvPicPr>
          <p:cNvPr id="15" name="Audio 14">
            <a:hlinkClick r:id="" action="ppaction://media"/>
            <a:extLst>
              <a:ext uri="{FF2B5EF4-FFF2-40B4-BE49-F238E27FC236}">
                <a16:creationId xmlns:a16="http://schemas.microsoft.com/office/drawing/2014/main" id="{B75B97F6-CB6E-42C5-8EE0-4D744B0438C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2552130"/>
      </p:ext>
    </p:extLst>
  </p:cSld>
  <p:clrMapOvr>
    <a:masterClrMapping/>
  </p:clrMapOvr>
  <mc:AlternateContent xmlns:mc="http://schemas.openxmlformats.org/markup-compatibility/2006">
    <mc:Choice xmlns:p14="http://schemas.microsoft.com/office/powerpoint/2010/main" Requires="p14">
      <p:transition spd="slow" p14:dur="2000" advTm="147028"/>
    </mc:Choice>
    <mc:Fallback>
      <p:transition spd="slow" advTm="147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 is not commutative</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latin typeface="Times New Roman" panose="02020603050405020304" pitchFamily="18" charset="0"/>
              </a:rPr>
              <a:t>First,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and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Edwardian Script ITC" panose="030303020407070D0804" pitchFamily="66" charset="0"/>
              </a:rPr>
              <a:t>V  </a:t>
            </a:r>
            <a:r>
              <a:rPr lang="en-US" dirty="0">
                <a:latin typeface="Times New Roman" panose="02020603050405020304" pitchFamily="18" charset="0"/>
              </a:rPr>
              <a:t>→</a:t>
            </a:r>
            <a:r>
              <a:rPr lang="en-US" b="1" dirty="0">
                <a:latin typeface="Edwardian Script ITC" panose="030303020407070D0804" pitchFamily="66" charset="0"/>
              </a:rPr>
              <a:t>W </a:t>
            </a:r>
            <a:r>
              <a:rPr lang="en-US" dirty="0">
                <a:latin typeface="Times New Roman" panose="02020603050405020304" pitchFamily="18" charset="0"/>
              </a:rPr>
              <a:t>,  then </a:t>
            </a:r>
            <a:r>
              <a:rPr lang="en-US" i="1" dirty="0">
                <a:latin typeface="Times New Roman" panose="02020603050405020304" pitchFamily="18" charset="0"/>
              </a:rPr>
              <a:t>AB</a:t>
            </a:r>
            <a:r>
              <a:rPr lang="en-US" dirty="0">
                <a:latin typeface="Times New Roman" panose="02020603050405020304" pitchFamily="18" charset="0"/>
              </a:rPr>
              <a:t> is not even defined</a:t>
            </a:r>
          </a:p>
          <a:p>
            <a:r>
              <a:rPr lang="en-US" dirty="0">
                <a:latin typeface="Times New Roman" panose="02020603050405020304" pitchFamily="18" charset="0"/>
              </a:rPr>
              <a:t>Second,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r>
              <a:rPr lang="en-US" b="1" dirty="0">
                <a:latin typeface="Edwardian Script ITC" panose="030303020407070D0804" pitchFamily="66" charset="0"/>
              </a:rPr>
              <a:t>V</a:t>
            </a:r>
            <a:r>
              <a:rPr lang="en-US" dirty="0"/>
              <a:t>  and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Edwardian Script ITC" panose="030303020407070D0804" pitchFamily="66" charset="0"/>
              </a:rPr>
              <a:t>V  </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a:t>
            </a:r>
            <a:br>
              <a:rPr lang="en-US" dirty="0">
                <a:latin typeface="Times New Roman" panose="02020603050405020304" pitchFamily="18" charset="0"/>
              </a:rPr>
            </a:br>
            <a:r>
              <a:rPr lang="en-US" dirty="0">
                <a:latin typeface="Times New Roman" panose="02020603050405020304" pitchFamily="18" charset="0"/>
              </a:rPr>
              <a:t>	then </a:t>
            </a:r>
            <a:r>
              <a:rPr lang="en-US" i="1" dirty="0">
                <a:latin typeface="Times New Roman" panose="02020603050405020304" pitchFamily="18" charset="0"/>
              </a:rPr>
              <a:t>BA</a:t>
            </a:r>
            <a:r>
              <a:rPr lang="en-US" dirty="0">
                <a:latin typeface="Times New Roman" panose="02020603050405020304" pitchFamily="18" charset="0"/>
              </a:rPr>
              <a:t>:</a:t>
            </a:r>
            <a:r>
              <a:rPr lang="en-US" b="1" dirty="0">
                <a:latin typeface="Edwardian Script ITC" panose="030303020407070D0804" pitchFamily="66" charset="0"/>
              </a:rPr>
              <a:t>U</a:t>
            </a:r>
            <a:r>
              <a:rPr lang="en-US" dirty="0">
                <a:latin typeface="Times New Roman" panose="02020603050405020304" pitchFamily="18" charset="0"/>
              </a:rPr>
              <a:t> </a:t>
            </a:r>
            <a:r>
              <a:rPr lang="en-US" b="1" dirty="0">
                <a:latin typeface="Edwardian Script ITC" panose="030303020407070D0804" pitchFamily="66" charset="0"/>
              </a:rPr>
              <a:t> </a:t>
            </a:r>
            <a:r>
              <a:rPr lang="en-US" dirty="0">
                <a:latin typeface="Times New Roman" panose="02020603050405020304" pitchFamily="18" charset="0"/>
              </a:rPr>
              <a:t>→</a:t>
            </a:r>
            <a:r>
              <a:rPr lang="en-US" b="1" dirty="0">
                <a:latin typeface="Edwardian Script ITC" panose="030303020407070D0804" pitchFamily="66" charset="0"/>
              </a:rPr>
              <a:t>U </a:t>
            </a:r>
            <a:r>
              <a:rPr lang="en-US" dirty="0">
                <a:latin typeface="Times New Roman" panose="02020603050405020304" pitchFamily="18" charset="0"/>
              </a:rPr>
              <a:t>  while </a:t>
            </a:r>
            <a:r>
              <a:rPr lang="en-US" i="1" dirty="0">
                <a:latin typeface="Times New Roman" panose="02020603050405020304" pitchFamily="18" charset="0"/>
              </a:rPr>
              <a:t>AB</a:t>
            </a:r>
            <a:r>
              <a:rPr lang="en-US" dirty="0">
                <a:latin typeface="Times New Roman" panose="02020603050405020304" pitchFamily="18" charset="0"/>
              </a:rPr>
              <a:t>:</a:t>
            </a:r>
            <a:r>
              <a:rPr lang="en-US" b="1" dirty="0">
                <a:latin typeface="Edwardian Script ITC" panose="030303020407070D0804" pitchFamily="66" charset="0"/>
              </a:rPr>
              <a:t>V</a:t>
            </a:r>
            <a:r>
              <a:rPr lang="en-US" dirty="0">
                <a:latin typeface="Times New Roman" panose="02020603050405020304" pitchFamily="18" charset="0"/>
              </a:rPr>
              <a:t> </a:t>
            </a:r>
            <a:r>
              <a:rPr lang="en-US" b="1" dirty="0">
                <a:latin typeface="Edwardian Script ITC" panose="030303020407070D0804" pitchFamily="66" charset="0"/>
              </a:rPr>
              <a:t> </a:t>
            </a:r>
            <a:r>
              <a:rPr lang="en-US" dirty="0">
                <a:latin typeface="Times New Roman" panose="02020603050405020304" pitchFamily="18" charset="0"/>
              </a:rPr>
              <a:t>→</a:t>
            </a:r>
            <a:r>
              <a:rPr lang="en-US" b="1" dirty="0">
                <a:latin typeface="Edwardian Script ITC" panose="030303020407070D0804" pitchFamily="66" charset="0"/>
              </a:rPr>
              <a:t>V </a:t>
            </a:r>
            <a:r>
              <a:rPr lang="en-US" dirty="0">
                <a:latin typeface="Times New Roman" panose="02020603050405020304" pitchFamily="18" charset="0"/>
              </a:rPr>
              <a:t> </a:t>
            </a:r>
          </a:p>
          <a:p>
            <a:r>
              <a:rPr lang="en-US" dirty="0">
                <a:latin typeface="Times New Roman" panose="02020603050405020304" pitchFamily="18" charset="0"/>
              </a:rPr>
              <a:t>Thus, we can only even begin to consider commutativity if </a:t>
            </a:r>
          </a:p>
          <a:p>
            <a:pPr marL="0" indent="0" algn="ctr">
              <a:buNone/>
            </a:pP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Edwardian Script ITC" panose="030303020407070D0804" pitchFamily="66" charset="0"/>
              </a:rPr>
              <a:t>U</a:t>
            </a:r>
            <a:r>
              <a:rPr lang="en-US" dirty="0">
                <a:latin typeface="Times New Roman" panose="02020603050405020304" pitchFamily="18" charset="0"/>
              </a:rPr>
              <a:t> </a:t>
            </a:r>
            <a:r>
              <a:rPr lang="en-US" b="1" dirty="0">
                <a:latin typeface="Edwardian Script ITC" panose="030303020407070D0804" pitchFamily="66" charset="0"/>
              </a:rPr>
              <a:t> </a:t>
            </a:r>
            <a:r>
              <a:rPr lang="en-US" dirty="0">
                <a:latin typeface="Times New Roman" panose="02020603050405020304" pitchFamily="18" charset="0"/>
              </a:rPr>
              <a:t>→</a:t>
            </a:r>
            <a:r>
              <a:rPr lang="en-US" b="1" dirty="0">
                <a:latin typeface="Edwardian Script ITC" panose="030303020407070D0804" pitchFamily="66" charset="0"/>
              </a:rPr>
              <a:t>U </a:t>
            </a:r>
            <a:endParaRPr lang="en-US" dirty="0">
              <a:latin typeface="Times New Roman" panose="02020603050405020304" pitchFamily="18" charset="0"/>
            </a:endParaRPr>
          </a:p>
          <a:p>
            <a:r>
              <a:rPr lang="en-US" dirty="0">
                <a:latin typeface="Times New Roman" panose="02020603050405020304" pitchFamily="18" charset="0"/>
              </a:rPr>
              <a:t>To show that composition of linear maps is not commutative,</a:t>
            </a:r>
          </a:p>
          <a:p>
            <a:pPr marL="0" indent="0">
              <a:buNone/>
            </a:pPr>
            <a:r>
              <a:rPr lang="en-US" dirty="0">
                <a:latin typeface="Times New Roman" panose="02020603050405020304" pitchFamily="18" charset="0"/>
              </a:rPr>
              <a:t>	we only must find one pair of linear maps between any two 	vector spaces we want that do not commute</a:t>
            </a:r>
          </a:p>
        </p:txBody>
      </p:sp>
      <p:sp>
        <p:nvSpPr>
          <p:cNvPr id="4" name="Footer Placeholder 3"/>
          <p:cNvSpPr>
            <a:spLocks noGrp="1"/>
          </p:cNvSpPr>
          <p:nvPr>
            <p:ph type="ftr" sz="quarter" idx="11"/>
          </p:nvPr>
        </p:nvSpPr>
        <p:spPr/>
        <p:txBody>
          <a:bodyPr/>
          <a:lstStyle/>
          <a:p>
            <a:r>
              <a:rPr lang="en-US"/>
              <a:t>The composition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1" name="Object 10">
            <a:extLst>
              <a:ext uri="{FF2B5EF4-FFF2-40B4-BE49-F238E27FC236}">
                <a16:creationId xmlns:a16="http://schemas.microsoft.com/office/drawing/2014/main" id="{FC57E1C0-CB7C-441F-8E98-4FC72391DEF9}"/>
              </a:ext>
            </a:extLst>
          </p:cNvPr>
          <p:cNvGraphicFramePr>
            <a:graphicFrameLocks noChangeAspect="1"/>
          </p:cNvGraphicFramePr>
          <p:nvPr>
            <p:extLst>
              <p:ext uri="{D42A27DB-BD31-4B8C-83A1-F6EECF244321}">
                <p14:modId xmlns:p14="http://schemas.microsoft.com/office/powerpoint/2010/main" val="2371969612"/>
              </p:ext>
            </p:extLst>
          </p:nvPr>
        </p:nvGraphicFramePr>
        <p:xfrm>
          <a:off x="2120106" y="4672012"/>
          <a:ext cx="2095500" cy="1025525"/>
        </p:xfrm>
        <a:graphic>
          <a:graphicData uri="http://schemas.openxmlformats.org/presentationml/2006/ole">
            <mc:AlternateContent xmlns:mc="http://schemas.openxmlformats.org/markup-compatibility/2006">
              <mc:Choice xmlns:v="urn:schemas-microsoft-com:vml" Requires="v">
                <p:oleObj spid="_x0000_s484361" name="Equation" r:id="rId6" imgW="1193760" imgH="583920" progId="Equation.DSMT4">
                  <p:embed/>
                </p:oleObj>
              </mc:Choice>
              <mc:Fallback>
                <p:oleObj name="Equation" r:id="rId6" imgW="1193760" imgH="583920" progId="Equation.DSMT4">
                  <p:embed/>
                  <p:pic>
                    <p:nvPicPr>
                      <p:cNvPr id="7" name="Object 6">
                        <a:extLst>
                          <a:ext uri="{FF2B5EF4-FFF2-40B4-BE49-F238E27FC236}">
                            <a16:creationId xmlns:a16="http://schemas.microsoft.com/office/drawing/2014/main" id="{06494BD8-6C89-4CE3-B99A-B5DA62F04A15}"/>
                          </a:ext>
                        </a:extLst>
                      </p:cNvPr>
                      <p:cNvPicPr/>
                      <p:nvPr/>
                    </p:nvPicPr>
                    <p:blipFill>
                      <a:blip r:embed="rId7"/>
                      <a:stretch>
                        <a:fillRect/>
                      </a:stretch>
                    </p:blipFill>
                    <p:spPr>
                      <a:xfrm>
                        <a:off x="2120106" y="4672012"/>
                        <a:ext cx="2095500" cy="10255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8E640459-AD5E-4D3E-8F6E-BDD23FC8C5EF}"/>
              </a:ext>
            </a:extLst>
          </p:cNvPr>
          <p:cNvGraphicFramePr>
            <a:graphicFrameLocks noChangeAspect="1"/>
          </p:cNvGraphicFramePr>
          <p:nvPr>
            <p:extLst>
              <p:ext uri="{D42A27DB-BD31-4B8C-83A1-F6EECF244321}">
                <p14:modId xmlns:p14="http://schemas.microsoft.com/office/powerpoint/2010/main" val="938314063"/>
              </p:ext>
            </p:extLst>
          </p:nvPr>
        </p:nvGraphicFramePr>
        <p:xfrm>
          <a:off x="2118518" y="5716942"/>
          <a:ext cx="2097088" cy="1027113"/>
        </p:xfrm>
        <a:graphic>
          <a:graphicData uri="http://schemas.openxmlformats.org/presentationml/2006/ole">
            <mc:AlternateContent xmlns:mc="http://schemas.openxmlformats.org/markup-compatibility/2006">
              <mc:Choice xmlns:v="urn:schemas-microsoft-com:vml" Requires="v">
                <p:oleObj spid="_x0000_s484362" name="Equation" r:id="rId8" imgW="1193760" imgH="583920" progId="Equation.DSMT4">
                  <p:embed/>
                </p:oleObj>
              </mc:Choice>
              <mc:Fallback>
                <p:oleObj name="Equation" r:id="rId8" imgW="1193760" imgH="583920" progId="Equation.DSMT4">
                  <p:embed/>
                  <p:pic>
                    <p:nvPicPr>
                      <p:cNvPr id="11" name="Object 10">
                        <a:extLst>
                          <a:ext uri="{FF2B5EF4-FFF2-40B4-BE49-F238E27FC236}">
                            <a16:creationId xmlns:a16="http://schemas.microsoft.com/office/drawing/2014/main" id="{FC57E1C0-CB7C-441F-8E98-4FC72391DEF9}"/>
                          </a:ext>
                        </a:extLst>
                      </p:cNvPr>
                      <p:cNvPicPr/>
                      <p:nvPr/>
                    </p:nvPicPr>
                    <p:blipFill>
                      <a:blip r:embed="rId9"/>
                      <a:stretch>
                        <a:fillRect/>
                      </a:stretch>
                    </p:blipFill>
                    <p:spPr>
                      <a:xfrm>
                        <a:off x="2118518" y="5716942"/>
                        <a:ext cx="2097088" cy="1027113"/>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73917CF0-147D-4932-9828-FE56E3CF767C}"/>
              </a:ext>
            </a:extLst>
          </p:cNvPr>
          <p:cNvGraphicFramePr>
            <a:graphicFrameLocks noChangeAspect="1"/>
          </p:cNvGraphicFramePr>
          <p:nvPr>
            <p:extLst>
              <p:ext uri="{D42A27DB-BD31-4B8C-83A1-F6EECF244321}">
                <p14:modId xmlns:p14="http://schemas.microsoft.com/office/powerpoint/2010/main" val="510073645"/>
              </p:ext>
            </p:extLst>
          </p:nvPr>
        </p:nvGraphicFramePr>
        <p:xfrm>
          <a:off x="4228566" y="4738686"/>
          <a:ext cx="2006600" cy="892175"/>
        </p:xfrm>
        <a:graphic>
          <a:graphicData uri="http://schemas.openxmlformats.org/presentationml/2006/ole">
            <mc:AlternateContent xmlns:mc="http://schemas.openxmlformats.org/markup-compatibility/2006">
              <mc:Choice xmlns:v="urn:schemas-microsoft-com:vml" Requires="v">
                <p:oleObj spid="_x0000_s484363" name="Equation" r:id="rId10" imgW="1143000" imgH="507960" progId="Equation.DSMT4">
                  <p:embed/>
                </p:oleObj>
              </mc:Choice>
              <mc:Fallback>
                <p:oleObj name="Equation" r:id="rId10" imgW="1143000" imgH="507960" progId="Equation.DSMT4">
                  <p:embed/>
                  <p:pic>
                    <p:nvPicPr>
                      <p:cNvPr id="11" name="Object 10">
                        <a:extLst>
                          <a:ext uri="{FF2B5EF4-FFF2-40B4-BE49-F238E27FC236}">
                            <a16:creationId xmlns:a16="http://schemas.microsoft.com/office/drawing/2014/main" id="{FC57E1C0-CB7C-441F-8E98-4FC72391DEF9}"/>
                          </a:ext>
                        </a:extLst>
                      </p:cNvPr>
                      <p:cNvPicPr/>
                      <p:nvPr/>
                    </p:nvPicPr>
                    <p:blipFill>
                      <a:blip r:embed="rId11"/>
                      <a:stretch>
                        <a:fillRect/>
                      </a:stretch>
                    </p:blipFill>
                    <p:spPr>
                      <a:xfrm>
                        <a:off x="4228566" y="4738686"/>
                        <a:ext cx="2006600" cy="89217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0D21C0B7-DFEA-4F35-8898-C458B18C8F50}"/>
              </a:ext>
            </a:extLst>
          </p:cNvPr>
          <p:cNvGraphicFramePr>
            <a:graphicFrameLocks noChangeAspect="1"/>
          </p:cNvGraphicFramePr>
          <p:nvPr>
            <p:extLst>
              <p:ext uri="{D42A27DB-BD31-4B8C-83A1-F6EECF244321}">
                <p14:modId xmlns:p14="http://schemas.microsoft.com/office/powerpoint/2010/main" val="4226096297"/>
              </p:ext>
            </p:extLst>
          </p:nvPr>
        </p:nvGraphicFramePr>
        <p:xfrm>
          <a:off x="4219261" y="5836708"/>
          <a:ext cx="2230438" cy="892175"/>
        </p:xfrm>
        <a:graphic>
          <a:graphicData uri="http://schemas.openxmlformats.org/presentationml/2006/ole">
            <mc:AlternateContent xmlns:mc="http://schemas.openxmlformats.org/markup-compatibility/2006">
              <mc:Choice xmlns:v="urn:schemas-microsoft-com:vml" Requires="v">
                <p:oleObj spid="_x0000_s484364" name="Equation" r:id="rId12" imgW="1269720" imgH="507960" progId="Equation.DSMT4">
                  <p:embed/>
                </p:oleObj>
              </mc:Choice>
              <mc:Fallback>
                <p:oleObj name="Equation" r:id="rId12" imgW="1269720" imgH="507960" progId="Equation.DSMT4">
                  <p:embed/>
                  <p:pic>
                    <p:nvPicPr>
                      <p:cNvPr id="14" name="Object 13">
                        <a:extLst>
                          <a:ext uri="{FF2B5EF4-FFF2-40B4-BE49-F238E27FC236}">
                            <a16:creationId xmlns:a16="http://schemas.microsoft.com/office/drawing/2014/main" id="{8E640459-AD5E-4D3E-8F6E-BDD23FC8C5EF}"/>
                          </a:ext>
                        </a:extLst>
                      </p:cNvPr>
                      <p:cNvPicPr/>
                      <p:nvPr/>
                    </p:nvPicPr>
                    <p:blipFill>
                      <a:blip r:embed="rId13"/>
                      <a:stretch>
                        <a:fillRect/>
                      </a:stretch>
                    </p:blipFill>
                    <p:spPr>
                      <a:xfrm>
                        <a:off x="4219261" y="5836708"/>
                        <a:ext cx="2230438" cy="892175"/>
                      </a:xfrm>
                      <a:prstGeom prst="rect">
                        <a:avLst/>
                      </a:prstGeom>
                    </p:spPr>
                  </p:pic>
                </p:oleObj>
              </mc:Fallback>
            </mc:AlternateContent>
          </a:graphicData>
        </a:graphic>
      </p:graphicFrame>
      <p:pic>
        <p:nvPicPr>
          <p:cNvPr id="20" name="Audio 19">
            <a:hlinkClick r:id="" action="ppaction://media"/>
            <a:extLst>
              <a:ext uri="{FF2B5EF4-FFF2-40B4-BE49-F238E27FC236}">
                <a16:creationId xmlns:a16="http://schemas.microsoft.com/office/drawing/2014/main" id="{3747845C-7A99-4885-BBB6-778D4A34090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084279156"/>
      </p:ext>
    </p:extLst>
  </p:cSld>
  <p:clrMapOvr>
    <a:masterClrMapping/>
  </p:clrMapOvr>
  <mc:AlternateContent xmlns:mc="http://schemas.openxmlformats.org/markup-compatibility/2006">
    <mc:Choice xmlns:p14="http://schemas.microsoft.com/office/powerpoint/2010/main" Requires="p14">
      <p:transition spd="slow" p14:dur="2000" advTm="236743"/>
    </mc:Choice>
    <mc:Fallback>
      <p:transition spd="slow" advTm="236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matrix is the composition of matrices?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Given a linear map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b="1" dirty="0">
                <a:latin typeface="Times New Roman" panose="02020603050405020304" pitchFamily="18" charset="0"/>
              </a:rPr>
              <a:t> </a:t>
            </a:r>
            <a:r>
              <a:rPr lang="en-US" dirty="0">
                <a:latin typeface="Times New Roman" panose="02020603050405020304" pitchFamily="18" charset="0"/>
              </a:rPr>
              <a:t>→</a:t>
            </a:r>
            <a:r>
              <a:rPr lang="en-US" b="1" dirty="0">
                <a:latin typeface="Times New Roman" panose="02020603050405020304" pitchFamily="18" charset="0"/>
              </a:rPr>
              <a:t> R</a:t>
            </a:r>
            <a:r>
              <a:rPr lang="en-US" i="1" baseline="30000" dirty="0">
                <a:latin typeface="Times New Roman" panose="02020603050405020304" pitchFamily="18" charset="0"/>
              </a:rPr>
              <a:t>m</a:t>
            </a:r>
            <a:r>
              <a:rPr lang="en-US" dirty="0"/>
              <a:t> and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m</a:t>
            </a:r>
            <a:r>
              <a:rPr lang="en-US" i="1" dirty="0">
                <a:latin typeface="Times New Roman" panose="02020603050405020304" pitchFamily="18" charset="0"/>
              </a:rPr>
              <a:t> </a:t>
            </a:r>
            <a:r>
              <a:rPr lang="en-US" dirty="0">
                <a:latin typeface="Times New Roman" panose="02020603050405020304" pitchFamily="18" charset="0"/>
              </a:rPr>
              <a:t>→</a:t>
            </a:r>
            <a:r>
              <a:rPr lang="en-US" b="1" dirty="0">
                <a:latin typeface="Times New Roman" panose="02020603050405020304" pitchFamily="18" charset="0"/>
              </a:rPr>
              <a:t> R</a:t>
            </a:r>
            <a:r>
              <a:rPr lang="en-US" i="1" baseline="30000" dirty="0">
                <a:latin typeface="Times New Roman" panose="02020603050405020304" pitchFamily="18" charset="0"/>
              </a:rPr>
              <a:t>ℓ</a:t>
            </a:r>
            <a:r>
              <a:rPr lang="en-US" dirty="0"/>
              <a:t>,</a:t>
            </a:r>
            <a:br>
              <a:rPr lang="en-US" dirty="0"/>
            </a:br>
            <a:r>
              <a:rPr lang="en-US" dirty="0"/>
              <a:t>       then we know that </a:t>
            </a:r>
            <a:r>
              <a:rPr lang="en-US" i="1" dirty="0" err="1">
                <a:latin typeface="Times New Roman" panose="02020603050405020304" pitchFamily="18" charset="0"/>
              </a:rPr>
              <a:t>BA</a:t>
            </a:r>
            <a:r>
              <a:rPr lang="en-US" dirty="0" err="1">
                <a:latin typeface="Times New Roman" panose="02020603050405020304" pitchFamily="18" charset="0"/>
              </a:rPr>
              <a:t>:</a:t>
            </a:r>
            <a:r>
              <a:rPr lang="en-US" b="1" dirty="0" err="1">
                <a:latin typeface="Times New Roman" panose="02020603050405020304" pitchFamily="18" charset="0"/>
              </a:rPr>
              <a:t>R</a:t>
            </a:r>
            <a:r>
              <a:rPr lang="en-US" i="1" baseline="30000" dirty="0" err="1">
                <a:latin typeface="Times New Roman" panose="02020603050405020304" pitchFamily="18" charset="0"/>
              </a:rPr>
              <a:t>n</a:t>
            </a:r>
            <a:r>
              <a:rPr lang="en-US" b="1" dirty="0">
                <a:latin typeface="Times New Roman" panose="02020603050405020304" pitchFamily="18" charset="0"/>
              </a:rPr>
              <a:t> </a:t>
            </a:r>
            <a:r>
              <a:rPr lang="en-US" dirty="0">
                <a:latin typeface="Times New Roman" panose="02020603050405020304" pitchFamily="18" charset="0"/>
              </a:rPr>
              <a:t>→</a:t>
            </a:r>
            <a:r>
              <a:rPr lang="en-US" b="1" dirty="0">
                <a:latin typeface="Times New Roman" panose="02020603050405020304" pitchFamily="18" charset="0"/>
              </a:rPr>
              <a:t> R</a:t>
            </a:r>
            <a:r>
              <a:rPr lang="en-US" i="1" baseline="30000" dirty="0">
                <a:latin typeface="Times New Roman" panose="02020603050405020304" pitchFamily="18" charset="0"/>
              </a:rPr>
              <a:t>ℓ</a:t>
            </a:r>
            <a:r>
              <a:rPr lang="en-US" dirty="0"/>
              <a:t> is a linear map</a:t>
            </a:r>
          </a:p>
          <a:p>
            <a:endParaRPr lang="en-US" dirty="0"/>
          </a:p>
          <a:p>
            <a:r>
              <a:rPr lang="en-US" dirty="0"/>
              <a:t>We know that all linear maps between finite-dimensional vector spaces representable by matrices, so</a:t>
            </a:r>
          </a:p>
          <a:p>
            <a:pPr lvl="1"/>
            <a:r>
              <a:rPr lang="en-US" dirty="0"/>
              <a:t>If </a:t>
            </a:r>
            <a:r>
              <a:rPr lang="en-US" i="1" dirty="0">
                <a:latin typeface="Times New Roman" panose="02020603050405020304" pitchFamily="18" charset="0"/>
              </a:rPr>
              <a:t>A</a:t>
            </a:r>
            <a:r>
              <a:rPr lang="en-US" dirty="0"/>
              <a:t> is an </a:t>
            </a:r>
            <a:r>
              <a:rPr lang="en-US" i="1" dirty="0">
                <a:latin typeface="Times New Roman" panose="02020603050405020304" pitchFamily="18" charset="0"/>
              </a:rPr>
              <a:t>m</a:t>
            </a:r>
            <a:r>
              <a:rPr lang="en-US" dirty="0">
                <a:latin typeface="Times New Roman" panose="02020603050405020304" pitchFamily="18" charset="0"/>
              </a:rPr>
              <a:t> × </a:t>
            </a:r>
            <a:r>
              <a:rPr lang="en-US" i="1" dirty="0">
                <a:latin typeface="Times New Roman" panose="02020603050405020304" pitchFamily="18" charset="0"/>
              </a:rPr>
              <a:t>n</a:t>
            </a:r>
            <a:r>
              <a:rPr lang="en-US" dirty="0"/>
              <a:t> matrix and </a:t>
            </a:r>
            <a:r>
              <a:rPr lang="en-US" i="1" dirty="0">
                <a:latin typeface="Times New Roman" panose="02020603050405020304" pitchFamily="18" charset="0"/>
              </a:rPr>
              <a:t>B</a:t>
            </a:r>
            <a:r>
              <a:rPr lang="en-US" dirty="0"/>
              <a:t> is an </a:t>
            </a:r>
            <a:r>
              <a:rPr lang="en-US" i="1" dirty="0">
                <a:latin typeface="Times New Roman" panose="02020603050405020304" pitchFamily="18" charset="0"/>
              </a:rPr>
              <a:t>ℓ</a:t>
            </a:r>
            <a:r>
              <a:rPr lang="en-US" dirty="0">
                <a:latin typeface="Times New Roman" panose="02020603050405020304" pitchFamily="18" charset="0"/>
              </a:rPr>
              <a:t> × </a:t>
            </a:r>
            <a:r>
              <a:rPr lang="en-US" i="1" dirty="0">
                <a:latin typeface="Times New Roman" panose="02020603050405020304" pitchFamily="18" charset="0"/>
              </a:rPr>
              <a:t>m</a:t>
            </a:r>
            <a:r>
              <a:rPr lang="en-US" dirty="0"/>
              <a:t> matrix,</a:t>
            </a:r>
            <a:br>
              <a:rPr lang="en-US" dirty="0"/>
            </a:br>
            <a:r>
              <a:rPr lang="en-US" dirty="0"/>
              <a:t>	it follows that  and </a:t>
            </a:r>
            <a:r>
              <a:rPr lang="en-US" i="1" dirty="0">
                <a:latin typeface="Times New Roman" panose="02020603050405020304" pitchFamily="18" charset="0"/>
              </a:rPr>
              <a:t>BA</a:t>
            </a:r>
            <a:r>
              <a:rPr lang="en-US" dirty="0"/>
              <a:t> is an </a:t>
            </a:r>
            <a:r>
              <a:rPr lang="en-US" i="1" dirty="0">
                <a:latin typeface="Times New Roman" panose="02020603050405020304" pitchFamily="18" charset="0"/>
              </a:rPr>
              <a:t>ℓ</a:t>
            </a:r>
            <a:r>
              <a:rPr lang="en-US" dirty="0">
                <a:latin typeface="Times New Roman" panose="02020603050405020304" pitchFamily="18" charset="0"/>
              </a:rPr>
              <a:t> × </a:t>
            </a:r>
            <a:r>
              <a:rPr lang="en-US" i="1" dirty="0">
                <a:latin typeface="Times New Roman" panose="02020603050405020304" pitchFamily="18" charset="0"/>
              </a:rPr>
              <a:t>n</a:t>
            </a:r>
            <a:r>
              <a:rPr lang="en-US" dirty="0"/>
              <a:t> matrix, but what matrix?</a:t>
            </a:r>
          </a:p>
          <a:p>
            <a:pPr marL="0" indent="0">
              <a:buNone/>
            </a:pPr>
            <a:endParaRPr lang="en-US" dirty="0"/>
          </a:p>
        </p:txBody>
      </p:sp>
      <p:sp>
        <p:nvSpPr>
          <p:cNvPr id="4" name="Footer Placeholder 3"/>
          <p:cNvSpPr>
            <a:spLocks noGrp="1"/>
          </p:cNvSpPr>
          <p:nvPr>
            <p:ph type="ftr" sz="quarter" idx="11"/>
          </p:nvPr>
        </p:nvSpPr>
        <p:spPr/>
        <p:txBody>
          <a:bodyPr/>
          <a:lstStyle/>
          <a:p>
            <a:r>
              <a:rPr lang="en-US"/>
              <a:t>The composition of linear maps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 name="Audio 9">
            <a:hlinkClick r:id="" action="ppaction://media"/>
            <a:extLst>
              <a:ext uri="{FF2B5EF4-FFF2-40B4-BE49-F238E27FC236}">
                <a16:creationId xmlns:a16="http://schemas.microsoft.com/office/drawing/2014/main" id="{400E6ACA-BA9E-433F-B023-93A1AF5A808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63265263"/>
      </p:ext>
    </p:extLst>
  </p:cSld>
  <p:clrMapOvr>
    <a:masterClrMapping/>
  </p:clrMapOvr>
  <mc:AlternateContent xmlns:mc="http://schemas.openxmlformats.org/markup-compatibility/2006">
    <mc:Choice xmlns:p14="http://schemas.microsoft.com/office/powerpoint/2010/main" Requires="p14">
      <p:transition spd="slow" p14:dur="2000" advTm="54462"/>
    </mc:Choice>
    <mc:Fallback>
      <p:transition spd="slow" advTm="54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1.5|7|18.3|25.3|24.1"/>
</p:tagLst>
</file>

<file path=ppt/tags/tag10.xml><?xml version="1.0" encoding="utf-8"?>
<p:tagLst xmlns:a="http://schemas.openxmlformats.org/drawingml/2006/main" xmlns:r="http://schemas.openxmlformats.org/officeDocument/2006/relationships" xmlns:p="http://schemas.openxmlformats.org/presentationml/2006/main">
  <p:tag name="TIMING" val="|56.4|19|8.5|9.6|8.6|6.3|5.2|6|3.7|4.8|4.6|6.5|3|4.8|7.3|57.7"/>
</p:tagLst>
</file>

<file path=ppt/tags/tag11.xml><?xml version="1.0" encoding="utf-8"?>
<p:tagLst xmlns:a="http://schemas.openxmlformats.org/drawingml/2006/main" xmlns:r="http://schemas.openxmlformats.org/officeDocument/2006/relationships" xmlns:p="http://schemas.openxmlformats.org/presentationml/2006/main">
  <p:tag name="TIMING" val="|17.8|15.8|5.3|26.6"/>
</p:tagLst>
</file>

<file path=ppt/tags/tag2.xml><?xml version="1.0" encoding="utf-8"?>
<p:tagLst xmlns:a="http://schemas.openxmlformats.org/drawingml/2006/main" xmlns:r="http://schemas.openxmlformats.org/officeDocument/2006/relationships" xmlns:p="http://schemas.openxmlformats.org/presentationml/2006/main">
  <p:tag name="TIMING" val="|22.7|22.8|14.8|11.9"/>
</p:tagLst>
</file>

<file path=ppt/tags/tag3.xml><?xml version="1.0" encoding="utf-8"?>
<p:tagLst xmlns:a="http://schemas.openxmlformats.org/drawingml/2006/main" xmlns:r="http://schemas.openxmlformats.org/officeDocument/2006/relationships" xmlns:p="http://schemas.openxmlformats.org/presentationml/2006/main">
  <p:tag name="TIMING" val="|29.9|27.9|18.6|16.2|9.6"/>
</p:tagLst>
</file>

<file path=ppt/tags/tag4.xml><?xml version="1.0" encoding="utf-8"?>
<p:tagLst xmlns:a="http://schemas.openxmlformats.org/drawingml/2006/main" xmlns:r="http://schemas.openxmlformats.org/officeDocument/2006/relationships" xmlns:p="http://schemas.openxmlformats.org/presentationml/2006/main">
  <p:tag name="TIMING" val="|32.4|14.8|3.4|4.1"/>
</p:tagLst>
</file>

<file path=ppt/tags/tag5.xml><?xml version="1.0" encoding="utf-8"?>
<p:tagLst xmlns:a="http://schemas.openxmlformats.org/drawingml/2006/main" xmlns:r="http://schemas.openxmlformats.org/officeDocument/2006/relationships" xmlns:p="http://schemas.openxmlformats.org/presentationml/2006/main">
  <p:tag name="TIMING" val="|33.2|19.1|6.9|6.9|36.9|14|7.4"/>
</p:tagLst>
</file>

<file path=ppt/tags/tag6.xml><?xml version="1.0" encoding="utf-8"?>
<p:tagLst xmlns:a="http://schemas.openxmlformats.org/drawingml/2006/main" xmlns:r="http://schemas.openxmlformats.org/officeDocument/2006/relationships" xmlns:p="http://schemas.openxmlformats.org/presentationml/2006/main">
  <p:tag name="TIMING" val="|32.2|24.4|7.9|14.2|66|14.8|17.2"/>
</p:tagLst>
</file>

<file path=ppt/tags/tag7.xml><?xml version="1.0" encoding="utf-8"?>
<p:tagLst xmlns:a="http://schemas.openxmlformats.org/drawingml/2006/main" xmlns:r="http://schemas.openxmlformats.org/officeDocument/2006/relationships" xmlns:p="http://schemas.openxmlformats.org/presentationml/2006/main">
  <p:tag name="TIMING" val="|25.6|10.1"/>
</p:tagLst>
</file>

<file path=ppt/tags/tag8.xml><?xml version="1.0" encoding="utf-8"?>
<p:tagLst xmlns:a="http://schemas.openxmlformats.org/drawingml/2006/main" xmlns:r="http://schemas.openxmlformats.org/officeDocument/2006/relationships" xmlns:p="http://schemas.openxmlformats.org/presentationml/2006/main">
  <p:tag name="TIMING" val="|41.1|59.4|45.2|32.8"/>
</p:tagLst>
</file>

<file path=ppt/tags/tag9.xml><?xml version="1.0" encoding="utf-8"?>
<p:tagLst xmlns:a="http://schemas.openxmlformats.org/drawingml/2006/main" xmlns:r="http://schemas.openxmlformats.org/officeDocument/2006/relationships" xmlns:p="http://schemas.openxmlformats.org/presentationml/2006/main">
  <p:tag name="TIMING" val="|10.1|15.5|48.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43043</TotalTime>
  <Words>1516</Words>
  <Application>Microsoft Office PowerPoint</Application>
  <PresentationFormat>On-screen Show (4:3)</PresentationFormat>
  <Paragraphs>151</Paragraphs>
  <Slides>18</Slides>
  <Notes>0</Notes>
  <HiddenSlides>0</HiddenSlides>
  <MMClips>18</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18</vt:i4>
      </vt:variant>
    </vt:vector>
  </HeadingPairs>
  <TitlesOfParts>
    <vt:vector size="31" baseType="lpstr">
      <vt:lpstr>Arial</vt:lpstr>
      <vt:lpstr>Bookman Old Style</vt:lpstr>
      <vt:lpstr>Calibri</vt:lpstr>
      <vt:lpstr>Cambria</vt:lpstr>
      <vt:lpstr>Consolas</vt:lpstr>
      <vt:lpstr>Constantia</vt:lpstr>
      <vt:lpstr>Edwardian Script ITC</vt:lpstr>
      <vt:lpstr>Georgia</vt:lpstr>
      <vt:lpstr>Symbol</vt:lpstr>
      <vt:lpstr>Times New Roman</vt:lpstr>
      <vt:lpstr>Office Theme</vt:lpstr>
      <vt:lpstr>Equation</vt:lpstr>
      <vt:lpstr>MathType 7.0 Equation</vt:lpstr>
      <vt:lpstr>8.9 The composition of linear maps</vt:lpstr>
      <vt:lpstr>Introduction</vt:lpstr>
      <vt:lpstr>Composition of linear maps</vt:lpstr>
      <vt:lpstr>Composition is associative</vt:lpstr>
      <vt:lpstr>Composition distributes over map addition</vt:lpstr>
      <vt:lpstr>Composition distributes over map addition</vt:lpstr>
      <vt:lpstr>Composition is bilinear</vt:lpstr>
      <vt:lpstr>Composition is not commutative</vt:lpstr>
      <vt:lpstr>What matrix is the composition of matrices?</vt:lpstr>
      <vt:lpstr>What matrix is the composition of matrices?</vt:lpstr>
      <vt:lpstr>What matrix is the composition of matrices?</vt:lpstr>
      <vt:lpstr>What matrix is the composition of matrices?</vt:lpstr>
      <vt:lpstr>Which matrices can be multiplied?</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cp:lastModifiedBy>
  <cp:revision>1057</cp:revision>
  <dcterms:created xsi:type="dcterms:W3CDTF">2020-04-30T19:27:29Z</dcterms:created>
  <dcterms:modified xsi:type="dcterms:W3CDTF">2020-11-10T00:50:36Z</dcterms:modified>
</cp:coreProperties>
</file>